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Default Extension="wdp" ContentType="image/vnd.ms-photo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2" r:id="rId2"/>
    <p:sldId id="288" r:id="rId3"/>
    <p:sldId id="283" r:id="rId4"/>
    <p:sldId id="285" r:id="rId5"/>
    <p:sldId id="266" r:id="rId6"/>
    <p:sldId id="313" r:id="rId7"/>
    <p:sldId id="265" r:id="rId8"/>
    <p:sldId id="267" r:id="rId9"/>
    <p:sldId id="328" r:id="rId10"/>
    <p:sldId id="310" r:id="rId11"/>
    <p:sldId id="311" r:id="rId12"/>
    <p:sldId id="318" r:id="rId13"/>
    <p:sldId id="319" r:id="rId14"/>
    <p:sldId id="314" r:id="rId15"/>
    <p:sldId id="315" r:id="rId16"/>
    <p:sldId id="330" r:id="rId17"/>
    <p:sldId id="316" r:id="rId18"/>
    <p:sldId id="317" r:id="rId19"/>
    <p:sldId id="289" r:id="rId20"/>
    <p:sldId id="290" r:id="rId21"/>
    <p:sldId id="291" r:id="rId22"/>
    <p:sldId id="292" r:id="rId23"/>
    <p:sldId id="293" r:id="rId24"/>
    <p:sldId id="295" r:id="rId25"/>
    <p:sldId id="294" r:id="rId26"/>
    <p:sldId id="268" r:id="rId27"/>
    <p:sldId id="272" r:id="rId28"/>
    <p:sldId id="269" r:id="rId29"/>
    <p:sldId id="271" r:id="rId30"/>
    <p:sldId id="270" r:id="rId31"/>
    <p:sldId id="273" r:id="rId32"/>
    <p:sldId id="312" r:id="rId33"/>
    <p:sldId id="274" r:id="rId34"/>
    <p:sldId id="275" r:id="rId35"/>
    <p:sldId id="276" r:id="rId36"/>
    <p:sldId id="277" r:id="rId37"/>
    <p:sldId id="278" r:id="rId38"/>
    <p:sldId id="279" r:id="rId39"/>
    <p:sldId id="281" r:id="rId40"/>
    <p:sldId id="286" r:id="rId41"/>
    <p:sldId id="280" r:id="rId42"/>
    <p:sldId id="287" r:id="rId43"/>
    <p:sldId id="301" r:id="rId44"/>
    <p:sldId id="302" r:id="rId45"/>
    <p:sldId id="303" r:id="rId46"/>
    <p:sldId id="326" r:id="rId47"/>
    <p:sldId id="304" r:id="rId48"/>
    <p:sldId id="305" r:id="rId49"/>
    <p:sldId id="306" r:id="rId50"/>
    <p:sldId id="327" r:id="rId51"/>
    <p:sldId id="325" r:id="rId52"/>
    <p:sldId id="296" r:id="rId53"/>
    <p:sldId id="307" r:id="rId54"/>
    <p:sldId id="308" r:id="rId55"/>
    <p:sldId id="309" r:id="rId56"/>
    <p:sldId id="320" r:id="rId57"/>
    <p:sldId id="322" r:id="rId58"/>
    <p:sldId id="323" r:id="rId59"/>
    <p:sldId id="324" r:id="rId60"/>
    <p:sldId id="321" r:id="rId61"/>
    <p:sldId id="297" r:id="rId62"/>
    <p:sldId id="329" r:id="rId63"/>
    <p:sldId id="282" r:id="rId6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CCEC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4" d="100"/>
          <a:sy n="84" d="100"/>
        </p:scale>
        <p:origin x="-1068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21.01.2019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21.01.2019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21.01.2019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21.01.2019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21.01.2019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21.01.2019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21.01.2019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21.01.2019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21.01.2019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21.01.2019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21.01.2019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21.01.2019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jpe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1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2.jpe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8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116632"/>
            <a:ext cx="9144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200" b="1" dirty="0" smtClean="0"/>
              <a:t>ФГБОУ ВО БЕЛГОРОДСКИЙ ГАУ</a:t>
            </a:r>
          </a:p>
          <a:p>
            <a:pPr algn="ctr"/>
            <a:r>
              <a:rPr lang="ru-RU" altLang="ru-RU" sz="2200" b="1" dirty="0" smtClean="0"/>
              <a:t>Управление библиотечно-информационных ресурсов</a:t>
            </a:r>
            <a:endParaRPr lang="ru-RU" sz="22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0" y="6427113"/>
            <a:ext cx="91440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200" b="1" dirty="0" smtClean="0"/>
              <a:t>2018 год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0" y="4581128"/>
            <a:ext cx="9144000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latin typeface="Antikvar Shadow" pitchFamily="34" charset="0"/>
              </a:rPr>
              <a:t>«Мой город любимый, </a:t>
            </a:r>
          </a:p>
          <a:p>
            <a:pPr algn="ctr"/>
            <a:r>
              <a:rPr lang="ru-RU" sz="4000" b="1" dirty="0" smtClean="0">
                <a:latin typeface="Antikvar Shadow" pitchFamily="34" charset="0"/>
              </a:rPr>
              <a:t>ты сердца частица» </a:t>
            </a:r>
          </a:p>
          <a:p>
            <a:pPr algn="ctr"/>
            <a:r>
              <a:rPr lang="ru-RU" sz="2200" b="1" dirty="0" smtClean="0">
                <a:latin typeface="Antikvar Shadow" pitchFamily="34" charset="0"/>
              </a:rPr>
              <a:t>посвящено 65-летию со дня образования </a:t>
            </a:r>
          </a:p>
          <a:p>
            <a:pPr algn="ctr"/>
            <a:r>
              <a:rPr lang="ru-RU" sz="2200" b="1" dirty="0" smtClean="0">
                <a:latin typeface="Antikvar Shadow" pitchFamily="34" charset="0"/>
              </a:rPr>
              <a:t>Белгородской области</a:t>
            </a:r>
            <a:endParaRPr lang="ru-RU" sz="2200" b="1" dirty="0">
              <a:latin typeface="Antikvar Shadow" pitchFamily="34" charset="0"/>
            </a:endParaRPr>
          </a:p>
        </p:txBody>
      </p:sp>
      <p:sp>
        <p:nvSpPr>
          <p:cNvPr id="63491" name="AutoShape 3" descr="https://wikiway.com/upload/resize_cache/hl-photo/432/b74/1024_800_1/pamyatnik_vladimiru_velikomu_3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pic>
        <p:nvPicPr>
          <p:cNvPr id="63494" name="Picture 6" descr="http://nbgazeta.ru/sites/default/files/field/image/1ya_polosa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59832" y="980728"/>
            <a:ext cx="5688632" cy="3653367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63496" name="Picture 8" descr="http://vladimirovkaklub.okis.ru/files/5/7/7/57711/logo%2065-3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772816"/>
            <a:ext cx="2738107" cy="15841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211960" y="188640"/>
            <a:ext cx="4788024" cy="65248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 smtClean="0">
                <a:latin typeface="Comic Sans MS" pitchFamily="66" charset="0"/>
              </a:rPr>
              <a:t>Сегодня Белгород — город с развитой инфраструктурой, научный, культурный, экономический и духовный центр Центрально-Чернозёмного района и России. Город насчитывает 576 улиц, бульваров и проспектов, общей протяжённостью около 460 километров. Также является крупным транспортным узлом России. Белгород неоднократно занимал почётное первое место по чистоте и благоустроенности среди городов России с населением от 100 до 500 тысяч человек. Это делает жизнь в городе очень комфортабельной</a:t>
            </a:r>
          </a:p>
        </p:txBody>
      </p:sp>
      <p:pic>
        <p:nvPicPr>
          <p:cNvPr id="4" name="Picture 2" descr="https://cnd.afy.ru/files/pbb/full/e/ed/ed6dbb12cc7c9a3df0035e031974333800.jpeg"/>
          <p:cNvPicPr>
            <a:picLocks noChangeAspect="1" noChangeArrowheads="1"/>
          </p:cNvPicPr>
          <p:nvPr/>
        </p:nvPicPr>
        <p:blipFill>
          <a:blip r:embed="rId2" cstate="print"/>
          <a:srcRect b="2488"/>
          <a:stretch>
            <a:fillRect/>
          </a:stretch>
        </p:blipFill>
        <p:spPr bwMode="auto">
          <a:xfrm>
            <a:off x="179512" y="332656"/>
            <a:ext cx="4036856" cy="295232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Picture 11" descr="C:\Documents and Settings\sorokina_an\Рабочий стол\4.jpg"/>
          <p:cNvPicPr>
            <a:picLocks noChangeAspect="1" noChangeArrowheads="1"/>
          </p:cNvPicPr>
          <p:nvPr/>
        </p:nvPicPr>
        <p:blipFill>
          <a:blip r:embed="rId3" cstate="print"/>
          <a:srcRect r="3333" b="6001"/>
          <a:stretch>
            <a:fillRect/>
          </a:stretch>
        </p:blipFill>
        <p:spPr bwMode="auto">
          <a:xfrm>
            <a:off x="179512" y="3789040"/>
            <a:ext cx="4032448" cy="26156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G:\по музеям\книги про музей скан\IMG_0004 (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20072" y="1268760"/>
            <a:ext cx="3661543" cy="517422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107504" y="116632"/>
            <a:ext cx="8856984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200" b="1" dirty="0" smtClean="0">
                <a:latin typeface="Comic Sans MS" pitchFamily="66" charset="0"/>
              </a:rPr>
              <a:t>У9(2)Белогорье. 15 лет созидания / В.М. Бочкачев, </a:t>
            </a:r>
            <a:br>
              <a:rPr lang="ru-RU" sz="2200" b="1" dirty="0" smtClean="0">
                <a:latin typeface="Comic Sans MS" pitchFamily="66" charset="0"/>
              </a:rPr>
            </a:br>
            <a:r>
              <a:rPr lang="ru-RU" sz="2200" b="1" dirty="0" smtClean="0">
                <a:latin typeface="Comic Sans MS" pitchFamily="66" charset="0"/>
              </a:rPr>
              <a:t>Б43 А.И. Лукьянов. - Белгород: Белгородская областная типография, 2008. – 480с.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79512" y="1340768"/>
            <a:ext cx="4896544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200" b="1" dirty="0" smtClean="0">
                <a:latin typeface="Comic Sans MS" pitchFamily="66" charset="0"/>
              </a:rPr>
              <a:t>Данное издание это своего рода обзор событий последних 15 лет жизни нашей Белгородчины. Невозможно вместить в столь краткий экскурс все, поэтому книга вобрала в себя главное. То, благодаря чему сегодня наш край по праву называют процветающим. Что позволило Белгородчине занять видное место в истории страны. То, как мы строили новую экономику и направляли ее в русло социальное, постепенно возводя на вершину наших целей Человека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355976" y="764704"/>
            <a:ext cx="4572000" cy="55092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200" b="1" dirty="0" smtClean="0">
                <a:latin typeface="Comic Sans MS" pitchFamily="66" charset="0"/>
              </a:rPr>
              <a:t>9 мая 2006 года </a:t>
            </a:r>
          </a:p>
          <a:p>
            <a:pPr algn="ctr"/>
            <a:r>
              <a:rPr lang="ru-RU" sz="2200" b="1" dirty="0" smtClean="0">
                <a:latin typeface="Comic Sans MS" pitchFamily="66" charset="0"/>
              </a:rPr>
              <a:t>Федеральным Законом №68 городу Белгороду присвоено почётное звание «Город воинской славы». </a:t>
            </a:r>
          </a:p>
          <a:p>
            <a:pPr algn="ctr"/>
            <a:r>
              <a:rPr lang="ru-RU" sz="2200" b="1" dirty="0" smtClean="0">
                <a:latin typeface="Comic Sans MS" pitchFamily="66" charset="0"/>
              </a:rPr>
              <a:t>На главной площади областного центра установлена памятная стела, представляющая собой гранитную колонну, увенчанную позолоченным гербом Российской Федерации. На пьедестале колонны выбит текст указа президента о присвоении городу звания «Город воинской славы»</a:t>
            </a:r>
          </a:p>
        </p:txBody>
      </p:sp>
      <p:sp>
        <p:nvSpPr>
          <p:cNvPr id="67588" name="AutoShape 4" descr="https://img-fotki.yandex.ru/get/9650/39574958.38/0_a13ce_bbb6c5e_orig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pic>
        <p:nvPicPr>
          <p:cNvPr id="67589" name="Picture 5" descr="C:\Documents and Settings\sorokina_an\Рабочий стол\0_a13ce_bbb6c5e_ori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476672"/>
            <a:ext cx="4003898" cy="597666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260648"/>
            <a:ext cx="91440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 smtClean="0">
                <a:latin typeface="Comic Sans MS" pitchFamily="66" charset="0"/>
              </a:rPr>
              <a:t>Стела «Белгород - город воинской славы»</a:t>
            </a:r>
          </a:p>
        </p:txBody>
      </p:sp>
      <p:sp>
        <p:nvSpPr>
          <p:cNvPr id="68612" name="AutoShape 4" descr="https://img-fotki.yandex.ru/get/9761/39574958.38/0_a13e3_e58b471f_XL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pic>
        <p:nvPicPr>
          <p:cNvPr id="68613" name="Picture 5" descr="C:\Documents and Settings\sorokina_an\Рабочий стол\0_a13e3_e58b471f_XL.jpg"/>
          <p:cNvPicPr>
            <a:picLocks noChangeAspect="1" noChangeArrowheads="1"/>
          </p:cNvPicPr>
          <p:nvPr/>
        </p:nvPicPr>
        <p:blipFill>
          <a:blip r:embed="rId2" cstate="print"/>
          <a:srcRect l="1766" r="1766"/>
          <a:stretch>
            <a:fillRect/>
          </a:stretch>
        </p:blipFill>
        <p:spPr bwMode="auto">
          <a:xfrm>
            <a:off x="618473" y="982663"/>
            <a:ext cx="7907055" cy="548219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88640"/>
            <a:ext cx="91440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 smtClean="0">
                <a:latin typeface="Comic Sans MS" pitchFamily="66" charset="0"/>
              </a:rPr>
              <a:t>Современный Белгород</a:t>
            </a:r>
          </a:p>
        </p:txBody>
      </p:sp>
      <p:pic>
        <p:nvPicPr>
          <p:cNvPr id="64514" name="Picture 2" descr="https://i3.photo.2gis.com/images/branch/46/6473924486307453_f2c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3861048"/>
            <a:ext cx="3903680" cy="25922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908721"/>
            <a:ext cx="3946385" cy="266429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6" name="AutoShape 4" descr="https://sdelanounas.ru/i/a/t/a/f_aTA1Ni5yYWRpa2FsLnJ1LzExMDYvYjkvMGM2MTFlOGNiMDI2LmpwZz9fX2lkPTQ2MTY=.jpe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pic>
        <p:nvPicPr>
          <p:cNvPr id="64517" name="Picture 5" descr="C:\Documents and Settings\sorokina_an\Рабочий стол\f_aTA1Ni5yYWRpa2FsLnJ1LzExMDYvYjkvMGM2MTFlOGNiMDI2LmpwZz9fX2lkPTQ2MTY=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908720"/>
            <a:ext cx="3775915" cy="265153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4519" name="Picture 7" descr="https://avatars.mds.yandex.net/get-pdb/477388/ab73ffa1-d186-4984-9a93-09c11ae793df/s1200?webp=fals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99992" y="3861048"/>
            <a:ext cx="3912887" cy="25922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116632"/>
            <a:ext cx="8821488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200" b="1" dirty="0" smtClean="0">
                <a:latin typeface="Comic Sans MS" pitchFamily="66" charset="0"/>
              </a:rPr>
              <a:t>Т3(2) Белогорье-2017: хроника событий, фактов и </a:t>
            </a:r>
          </a:p>
          <a:p>
            <a:pPr algn="just"/>
            <a:r>
              <a:rPr lang="ru-RU" sz="2200" b="1" dirty="0" smtClean="0">
                <a:latin typeface="Comic Sans MS" pitchFamily="66" charset="0"/>
              </a:rPr>
              <a:t>Б43 достижений / ред. Е.С. Савченко. - Белгород: Константа, 2018. - 276 с.</a:t>
            </a:r>
          </a:p>
        </p:txBody>
      </p:sp>
      <p:pic>
        <p:nvPicPr>
          <p:cNvPr id="3" name="Picture 2" descr="C:\Documents and Settings\sorokina_an\Рабочий стол\Алена\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4048" y="1484784"/>
            <a:ext cx="3877233" cy="484500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107504" y="1628800"/>
            <a:ext cx="4716016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200" b="1" dirty="0" smtClean="0">
                <a:latin typeface="Comic Sans MS" pitchFamily="66" charset="0"/>
              </a:rPr>
              <a:t>Издание «Белогорье-2017: хроника событий, фактов и достижений» является своеобразной летописью новейшей истории Белгородского края, рассказывающей о наиболее значимых событиях в экономической, культурной и общественной жизни Белогорья в 2017 году, о белгородцах, которые своим трудом заслужили право стать героями данной книги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 descr="C:\Documents and Settings\sorokina_an\Рабочий стол\________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ffectLst>
            <a:softEdge rad="317500"/>
          </a:effec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427984" y="2060848"/>
            <a:ext cx="4572000" cy="280076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200" b="1" dirty="0" smtClean="0">
                <a:latin typeface="Comic Sans MS" pitchFamily="66" charset="0"/>
              </a:rPr>
              <a:t>Белгород – это город уникальных скульптур, многочисленных фонтанов, памятных и исторических мест. Также он славится храмами, парками и скверами, музеями и культурными местами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0" y="188640"/>
            <a:ext cx="91440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 smtClean="0">
                <a:latin typeface="Comic Sans MS" pitchFamily="66" charset="0"/>
              </a:rPr>
              <a:t>Достопримечательности города</a:t>
            </a:r>
          </a:p>
        </p:txBody>
      </p:sp>
      <p:pic>
        <p:nvPicPr>
          <p:cNvPr id="1026" name="Picture 2" descr="https://i1.photo.2gis.com/images/branch/46/6473924486307451_9b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692696"/>
            <a:ext cx="3960440" cy="26299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028" name="AutoShape 4" descr="https://img-fotki.yandex.ru/get/4700/22264419.6b/0_5e230_adb6935f_XXL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pic>
        <p:nvPicPr>
          <p:cNvPr id="1029" name="Picture 5" descr="C:\Documents and Settings\sorokina_an\Рабочий стол\0_5e230_adb6935f_XX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3573016"/>
            <a:ext cx="3936438" cy="295232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260648"/>
            <a:ext cx="91440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 smtClean="0">
                <a:latin typeface="Comic Sans MS" pitchFamily="66" charset="0"/>
              </a:rPr>
              <a:t>Достопримечательности города</a:t>
            </a:r>
          </a:p>
        </p:txBody>
      </p:sp>
      <p:pic>
        <p:nvPicPr>
          <p:cNvPr id="66562" name="Picture 2" descr="http://img4.tourbina.ru/photos.4/9/5/3/8/7/1478359/super.photo.jpg"/>
          <p:cNvPicPr>
            <a:picLocks noChangeAspect="1" noChangeArrowheads="1"/>
          </p:cNvPicPr>
          <p:nvPr/>
        </p:nvPicPr>
        <p:blipFill>
          <a:blip r:embed="rId2" cstate="print"/>
          <a:srcRect b="7530"/>
          <a:stretch>
            <a:fillRect/>
          </a:stretch>
        </p:blipFill>
        <p:spPr bwMode="auto">
          <a:xfrm>
            <a:off x="179512" y="836712"/>
            <a:ext cx="4116630" cy="266429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6564" name="AutoShape 4" descr="https://s00.yaplakal.com/pics/pics_original/5/6/7/4426765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pic>
        <p:nvPicPr>
          <p:cNvPr id="66565" name="Picture 5" descr="C:\Documents and Settings\sorokina_an\Рабочий стол\4426765.jpg"/>
          <p:cNvPicPr>
            <a:picLocks noChangeAspect="1" noChangeArrowheads="1"/>
          </p:cNvPicPr>
          <p:nvPr/>
        </p:nvPicPr>
        <p:blipFill>
          <a:blip r:embed="rId3" cstate="print"/>
          <a:srcRect b="7547"/>
          <a:stretch>
            <a:fillRect/>
          </a:stretch>
        </p:blipFill>
        <p:spPr bwMode="auto">
          <a:xfrm>
            <a:off x="4572000" y="836712"/>
            <a:ext cx="4366036" cy="267419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6569" name="AutoShape 9" descr="https://wikiway.com/upload/hl-photo/8b6/87e/solnechnue_chasi_v_belgorode_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pic>
        <p:nvPicPr>
          <p:cNvPr id="66570" name="Picture 10" descr="C:\Documents and Settings\sorokina_an\Рабочий стол\solnechnue_chasi_v_belgorode_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3663026"/>
            <a:ext cx="4104456" cy="307834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6572" name="AutoShape 12" descr="https://ic.pics.livejournal.com/mrakorius/68705938/68487/68487_original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pic>
        <p:nvPicPr>
          <p:cNvPr id="66573" name="Picture 13" descr="C:\Documents and Settings\sorokina_an\Рабочий стол\68487_original.jpg"/>
          <p:cNvPicPr>
            <a:picLocks noChangeAspect="1" noChangeArrowheads="1"/>
          </p:cNvPicPr>
          <p:nvPr/>
        </p:nvPicPr>
        <p:blipFill>
          <a:blip r:embed="rId5" cstate="print"/>
          <a:srcRect r="8375" b="3137"/>
          <a:stretch>
            <a:fillRect/>
          </a:stretch>
        </p:blipFill>
        <p:spPr bwMode="auto">
          <a:xfrm>
            <a:off x="4572000" y="3645024"/>
            <a:ext cx="4392488" cy="309634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800" b="1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</a:rPr>
              <a:t>Органы государственной власти Белгородской области</a:t>
            </a:r>
          </a:p>
        </p:txBody>
      </p:sp>
      <p:sp>
        <p:nvSpPr>
          <p:cNvPr id="47106" name="AutoShape 2" descr="https://bettingbusiness.ru/media/img/publications/a2/2/0008379-igornyj-biznes-prines-byudzhetu-belgorodskoj-oblasti-bolee-3-mln-rublej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pic>
        <p:nvPicPr>
          <p:cNvPr id="47107" name="Picture 3" descr="C:\Documents and Settings\sorokina_an\Рабочий стол\ад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9572" y="1916832"/>
            <a:ext cx="7704856" cy="465833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800" b="1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</a:rPr>
              <a:t>Моя малая  </a:t>
            </a:r>
          </a:p>
          <a:p>
            <a:pPr algn="ctr"/>
            <a:r>
              <a:rPr lang="ru-RU" sz="5800" b="1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</a:rPr>
              <a:t>Родина - Белгородчина</a:t>
            </a:r>
          </a:p>
        </p:txBody>
      </p:sp>
      <p:pic>
        <p:nvPicPr>
          <p:cNvPr id="44034" name="Picture 2" descr="http://robinstore.ru/images/74/otkritka_pochtovaya_belgorod_810_s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59732" y="1844824"/>
            <a:ext cx="4824536" cy="482453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716016" y="2132856"/>
            <a:ext cx="4139952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 smtClean="0">
                <a:latin typeface="Comic Sans MS" pitchFamily="66" charset="0"/>
              </a:rPr>
              <a:t>Государственную власть в Белгородской области осуществляют: </a:t>
            </a:r>
          </a:p>
          <a:p>
            <a:pPr algn="ctr">
              <a:buFont typeface="Wingdings" pitchFamily="2" charset="2"/>
              <a:buChar char="Ø"/>
            </a:pPr>
            <a:r>
              <a:rPr lang="ru-RU" sz="2200" b="1" dirty="0" smtClean="0">
                <a:latin typeface="Comic Sans MS" pitchFamily="66" charset="0"/>
              </a:rPr>
              <a:t>Губернатор, </a:t>
            </a:r>
          </a:p>
          <a:p>
            <a:pPr algn="ctr">
              <a:buFont typeface="Wingdings" pitchFamily="2" charset="2"/>
              <a:buChar char="Ø"/>
            </a:pPr>
            <a:r>
              <a:rPr lang="ru-RU" sz="2200" b="1" dirty="0" smtClean="0">
                <a:latin typeface="Comic Sans MS" pitchFamily="66" charset="0"/>
              </a:rPr>
              <a:t>Белгородская областная Дума,</a:t>
            </a:r>
          </a:p>
          <a:p>
            <a:pPr algn="ctr">
              <a:buFont typeface="Wingdings" pitchFamily="2" charset="2"/>
              <a:buChar char="Ø"/>
            </a:pPr>
            <a:r>
              <a:rPr lang="ru-RU" sz="2200" b="1" dirty="0" smtClean="0">
                <a:latin typeface="Comic Sans MS" pitchFamily="66" charset="0"/>
              </a:rPr>
              <a:t>Правительство и иные органы исполнительной власти Белгородской области</a:t>
            </a:r>
          </a:p>
        </p:txBody>
      </p:sp>
      <p:pic>
        <p:nvPicPr>
          <p:cNvPr id="46086" name="Picture 6" descr="http://val-zvezda.ru/media/valzvezdaru/33/145_146/31_33/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3573016"/>
            <a:ext cx="4205674" cy="295232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6088" name="Picture 8" descr="http://www.belnovosti.ru/files/nnews/titles/808zm00.avi_000012907.jpg"/>
          <p:cNvPicPr>
            <a:picLocks noChangeAspect="1" noChangeArrowheads="1"/>
          </p:cNvPicPr>
          <p:nvPr/>
        </p:nvPicPr>
        <p:blipFill>
          <a:blip r:embed="rId3" cstate="print"/>
          <a:srcRect t="2299"/>
          <a:stretch>
            <a:fillRect/>
          </a:stretch>
        </p:blipFill>
        <p:spPr bwMode="auto">
          <a:xfrm>
            <a:off x="251520" y="260648"/>
            <a:ext cx="4176464" cy="306034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44008" y="1700808"/>
            <a:ext cx="4355976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 smtClean="0">
                <a:latin typeface="Comic Sans MS" pitchFamily="66" charset="0"/>
              </a:rPr>
              <a:t>С 1993 года  главой администрации Белгородской области был избран Евгений Степанович Савченко.</a:t>
            </a:r>
            <a:br>
              <a:rPr lang="ru-RU" sz="2200" b="1" dirty="0" smtClean="0">
                <a:latin typeface="Comic Sans MS" pitchFamily="66" charset="0"/>
              </a:rPr>
            </a:br>
            <a:r>
              <a:rPr lang="ru-RU" sz="2200" b="1" dirty="0" smtClean="0">
                <a:latin typeface="Comic Sans MS" pitchFamily="66" charset="0"/>
              </a:rPr>
              <a:t>С 2002 года он же был избран губернатором Белгородской области, который прикладывает много сил для процветания нашего региона</a:t>
            </a:r>
          </a:p>
        </p:txBody>
      </p:sp>
      <p:pic>
        <p:nvPicPr>
          <p:cNvPr id="3" name="Picture 4" descr="C:\Documents and Settings\sorokina_an\Рабочий стол\ал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476672"/>
            <a:ext cx="4211172" cy="583264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sorokina_an\Рабочий стол\Алена\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76057" y="1412776"/>
            <a:ext cx="3693036" cy="520504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107504" y="116632"/>
            <a:ext cx="8856984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200" b="1" dirty="0" smtClean="0">
                <a:latin typeface="Comic Sans MS" pitchFamily="66" charset="0"/>
              </a:rPr>
              <a:t>Т3(2) Савченко Е.С. Белогорье - сердце мое (Размышления </a:t>
            </a:r>
            <a:br>
              <a:rPr lang="ru-RU" sz="2200" b="1" dirty="0" smtClean="0">
                <a:latin typeface="Comic Sans MS" pitchFamily="66" charset="0"/>
              </a:rPr>
            </a:br>
            <a:r>
              <a:rPr lang="ru-RU" sz="2200" b="1" dirty="0" smtClean="0">
                <a:latin typeface="Comic Sans MS" pitchFamily="66" charset="0"/>
              </a:rPr>
              <a:t>С13 российского губернатора) / Е.С. Савченко. - М.: Первая Образцовая типография, 1999. - 192 с.</a:t>
            </a:r>
            <a:endParaRPr lang="ru-RU" sz="2200" b="1" dirty="0">
              <a:latin typeface="Comic Sans MS" pitchFamily="66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7504" y="1772816"/>
            <a:ext cx="4716016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200" b="1" dirty="0" smtClean="0">
                <a:latin typeface="Comic Sans MS" pitchFamily="66" charset="0"/>
              </a:rPr>
              <a:t>Книга представляет  собой раздумья губернатора Белгородской области Евгения Степановича Савченко о своем пути, о судьбе родной Белгородчины и всей России на рубеже второго и третьего тысячелетий. Автор книги на конкретных примерах показывает пути изменения аграрной политики с целью преодоления отрицательных последствий проведенных реформ 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788024" y="332656"/>
            <a:ext cx="4178460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 smtClean="0">
                <a:latin typeface="Comic Sans MS" pitchFamily="66" charset="0"/>
              </a:rPr>
              <a:t>Белгородская областная Дума это правовой фундамент развития области. Одной из первых в стране Белгородская областная Дума приняла Устав Белгородской области, ставший затем модельным для других регионов. Областной Думой принято более 1100 законов, создающих нормативно-правовую основу административно-территориального устройства области, отношений граждан и государственной власти </a:t>
            </a:r>
          </a:p>
        </p:txBody>
      </p:sp>
      <p:sp>
        <p:nvSpPr>
          <p:cNvPr id="2050" name="AutoShape 2" descr="https://fonar.tv/uploads/img/2015/09/22/accf65e8faf37dd6e9ed7fa0fd06c5c7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pic>
        <p:nvPicPr>
          <p:cNvPr id="2051" name="Picture 3" descr="C:\Documents and Settings\sorokina_an\Рабочий стол\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3645024"/>
            <a:ext cx="4449883" cy="295888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053" name="AutoShape 5" descr="https://er.ru/media/userdata/news/2014/03/14/58921c3a6388d09e8a5b5f3681cc032a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pic>
        <p:nvPicPr>
          <p:cNvPr id="2054" name="Picture 6" descr="C:\Documents and Settings\sorokina_an\Рабочий стол\58921c3a6388d09e8a5b5f3681cc032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332656"/>
            <a:ext cx="4360078" cy="304549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https://image.isu.pub/140424122617-ae13b8dbe4cd6fe20712796d72947869/jpg/page_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4008" y="1772816"/>
            <a:ext cx="4261835" cy="446449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107504" y="116632"/>
            <a:ext cx="8928992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200" b="1" dirty="0" smtClean="0">
                <a:latin typeface="Comic Sans MS" pitchFamily="66" charset="0"/>
              </a:rPr>
              <a:t>Ф Белгородская областная Дума: традиции парламентаризма Б43 и современность. 20 лет / Государственный архив Белгородской области. - Белгород : [б. и.], 2014. - 92 с.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79512" y="1412776"/>
            <a:ext cx="4320480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200" b="1" dirty="0" smtClean="0">
                <a:latin typeface="Comic Sans MS" pitchFamily="66" charset="0"/>
              </a:rPr>
              <a:t>В данном издании рассказывается о значение областной Думы для развития современной Белгородчины. Образованная в сложный период экономических и политических реформ, региональный парламент с честью выполняет свою важнейшую законотворческую миссию на благо белгородской земли и ее жителей. За весь период работы Думой было принято свыше тысячи законов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utoShape 2" descr="https://bettingbusiness.ru/media/img/publications/a2/2/0008379-igornyj-biznes-prines-byudzhetu-belgorodskoj-oblasti-bolee-3-mln-rublej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pic>
        <p:nvPicPr>
          <p:cNvPr id="1027" name="Picture 3" descr="C:\Documents and Settings\sorokina_an\Рабочий стол\0008379-igornyj-biznes-prines-byudzhetu-belgorodskoj-oblasti-bolee-3-mln-rublej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332656"/>
            <a:ext cx="4764027" cy="28803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28" name="Picture 4" descr="C:\Documents and Settings\sorokina_an\Рабочий стол\DsbgzT3W0AAFvV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79912" y="3284984"/>
            <a:ext cx="4752528" cy="322379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5292080" y="1196752"/>
            <a:ext cx="3563888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 smtClean="0">
                <a:latin typeface="Comic Sans MS" pitchFamily="66" charset="0"/>
              </a:rPr>
              <a:t>Здание </a:t>
            </a:r>
          </a:p>
          <a:p>
            <a:pPr algn="ctr"/>
            <a:r>
              <a:rPr lang="ru-RU" sz="2200" b="1" dirty="0" smtClean="0">
                <a:latin typeface="Comic Sans MS" pitchFamily="66" charset="0"/>
              </a:rPr>
              <a:t>Администрации Белгородской области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sorokina_an\Рабочий стол\Алена\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2348880"/>
            <a:ext cx="3056004" cy="42918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107504" y="116632"/>
            <a:ext cx="8856984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200" b="1" dirty="0" smtClean="0">
                <a:latin typeface="Comic Sans MS" pitchFamily="66" charset="0"/>
              </a:rPr>
              <a:t>Х62 Устав (Основной закон) Белгородской области. У79 Принят Белгородской областной Думой 20 апреля 1995 года ( в редакции закона Белгородской области от 10 марта 1998 года N13, закона Белгородской области от 10 сентября 1998 года N30 . - Белгород: Белгородская областная Дума, 2001. - 37 с.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779912" y="2204864"/>
            <a:ext cx="5256584" cy="44935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200" b="1" dirty="0" smtClean="0">
                <a:latin typeface="Comic Sans MS" pitchFamily="66" charset="0"/>
              </a:rPr>
              <a:t>Настоящий Устав (Основной закон) Белгородской области был принят Белгородской областной Думой, руководствуясь Конституцией Российской Федерации, основываясь на исторических и культурных традициях населения области, в целях закрепления правового статуса области, создания правовой основы для ее всестороннего развития и обеспечения прав гражданина и человека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1"/>
          <p:cNvSpPr>
            <a:spLocks noChangeArrowheads="1"/>
          </p:cNvSpPr>
          <p:nvPr/>
        </p:nvSpPr>
        <p:spPr bwMode="auto">
          <a:xfrm>
            <a:off x="0" y="5301208"/>
            <a:ext cx="9144000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200" b="1" dirty="0" smtClean="0">
                <a:latin typeface="Comic Sans MS" pitchFamily="66" charset="0"/>
              </a:rPr>
              <a:t>Флаг Белгородской области, разделен синим крестом на четыре равные части: </a:t>
            </a:r>
          </a:p>
          <a:p>
            <a:pPr marR="0" lvl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200" b="1" dirty="0" smtClean="0">
                <a:latin typeface="Comic Sans MS" pitchFamily="66" charset="0"/>
              </a:rPr>
              <a:t>белого, зеленого, красного и черного цветов </a:t>
            </a:r>
          </a:p>
        </p:txBody>
      </p:sp>
      <p:pic>
        <p:nvPicPr>
          <p:cNvPr id="3" name="Picture 7" descr="http://flags.ru/flags/big/belgorodskaya-obl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09684" y="620688"/>
            <a:ext cx="5724632" cy="381642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39552" y="692696"/>
            <a:ext cx="8064896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Font typeface="Wingdings" pitchFamily="2" charset="2"/>
              <a:buChar char="Ø"/>
            </a:pPr>
            <a:r>
              <a:rPr lang="ru-RU" sz="2200" b="1" dirty="0" smtClean="0">
                <a:latin typeface="Comic Sans MS" pitchFamily="66" charset="0"/>
              </a:rPr>
              <a:t>Синий цвет креста флага символизирует славу, честь, верность;</a:t>
            </a:r>
          </a:p>
          <a:p>
            <a:pPr algn="ctr">
              <a:buFont typeface="Wingdings" pitchFamily="2" charset="2"/>
              <a:buChar char="Ø"/>
            </a:pPr>
            <a:endParaRPr lang="ru-RU" sz="2200" b="1" dirty="0" smtClean="0">
              <a:latin typeface="Comic Sans MS" pitchFamily="66" charset="0"/>
            </a:endParaRPr>
          </a:p>
          <a:p>
            <a:pPr algn="ctr">
              <a:buFont typeface="Wingdings" pitchFamily="2" charset="2"/>
              <a:buChar char="Ø"/>
            </a:pPr>
            <a:r>
              <a:rPr lang="ru-RU" sz="2200" b="1" dirty="0" smtClean="0">
                <a:latin typeface="Comic Sans MS" pitchFamily="66" charset="0"/>
              </a:rPr>
              <a:t>белый цвет одного из полей флага - чистоту, мудрость, мир, благородство;</a:t>
            </a:r>
          </a:p>
          <a:p>
            <a:pPr algn="ctr"/>
            <a:r>
              <a:rPr lang="ru-RU" sz="2200" b="1" dirty="0" smtClean="0">
                <a:latin typeface="Comic Sans MS" pitchFamily="66" charset="0"/>
              </a:rPr>
              <a:t> </a:t>
            </a:r>
          </a:p>
          <a:p>
            <a:pPr algn="ctr">
              <a:buFont typeface="Wingdings" pitchFamily="2" charset="2"/>
              <a:buChar char="Ø"/>
            </a:pPr>
            <a:r>
              <a:rPr lang="ru-RU" sz="2200" b="1" dirty="0" smtClean="0">
                <a:latin typeface="Comic Sans MS" pitchFamily="66" charset="0"/>
              </a:rPr>
              <a:t>красный цвет - кровь, пролитую защитниками Отечества на Земле Белгородской; </a:t>
            </a:r>
          </a:p>
          <a:p>
            <a:pPr algn="ctr"/>
            <a:endParaRPr lang="ru-RU" sz="2200" b="1" dirty="0" smtClean="0">
              <a:latin typeface="Comic Sans MS" pitchFamily="66" charset="0"/>
            </a:endParaRPr>
          </a:p>
          <a:p>
            <a:pPr algn="ctr">
              <a:buFont typeface="Wingdings" pitchFamily="2" charset="2"/>
              <a:buChar char="Ø"/>
            </a:pPr>
            <a:r>
              <a:rPr lang="ru-RU" sz="2200" b="1" dirty="0" smtClean="0">
                <a:latin typeface="Comic Sans MS" pitchFamily="66" charset="0"/>
              </a:rPr>
              <a:t>зеленый цвет - свободу, надежду, здоровье; </a:t>
            </a:r>
          </a:p>
          <a:p>
            <a:pPr algn="ctr"/>
            <a:endParaRPr lang="ru-RU" sz="2200" b="1" dirty="0" smtClean="0">
              <a:latin typeface="Comic Sans MS" pitchFamily="66" charset="0"/>
            </a:endParaRPr>
          </a:p>
          <a:p>
            <a:pPr algn="ctr">
              <a:buFont typeface="Wingdings" pitchFamily="2" charset="2"/>
              <a:buChar char="Ø"/>
            </a:pPr>
            <a:r>
              <a:rPr lang="ru-RU" sz="2200" b="1" dirty="0" smtClean="0">
                <a:latin typeface="Comic Sans MS" pitchFamily="66" charset="0"/>
              </a:rPr>
              <a:t>черный цвет - скромность и благоразумие.</a:t>
            </a:r>
          </a:p>
          <a:p>
            <a:pPr algn="ctr"/>
            <a:r>
              <a:rPr lang="ru-RU" sz="2200" b="1" dirty="0" smtClean="0">
                <a:latin typeface="Comic Sans MS" pitchFamily="66" charset="0"/>
              </a:rPr>
              <a:t>    </a:t>
            </a:r>
          </a:p>
          <a:p>
            <a:pPr algn="ctr"/>
            <a:r>
              <a:rPr lang="ru-RU" sz="2200" b="1" dirty="0" smtClean="0">
                <a:latin typeface="Comic Sans MS" pitchFamily="66" charset="0"/>
              </a:rPr>
              <a:t>День флага Белгородской области отмечается 14 октября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 descr="http://belapk.ru/images/cms/data/gerb_bo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20407" y="1052736"/>
            <a:ext cx="3703186" cy="4546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0" y="5445224"/>
            <a:ext cx="914400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 smtClean="0">
                <a:latin typeface="Comic Sans MS" pitchFamily="66" charset="0"/>
              </a:rPr>
              <a:t>10 августа 1995 года был утверждён герб Белгородской области, который воссоздает герб исторической Белгородской губернии, существовавшей в 1727-1779 годах</a:t>
            </a:r>
            <a:endParaRPr lang="ru-RU" sz="2200" b="1" dirty="0">
              <a:latin typeface="Comic Sans MS" pitchFamily="66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1"/>
          <p:cNvSpPr>
            <a:spLocks noChangeArrowheads="1"/>
          </p:cNvSpPr>
          <p:nvPr/>
        </p:nvSpPr>
        <p:spPr bwMode="auto">
          <a:xfrm>
            <a:off x="4499992" y="3212976"/>
            <a:ext cx="4644008" cy="34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200" b="1" dirty="0" smtClean="0">
                <a:latin typeface="Comic Sans MS" pitchFamily="66" charset="0"/>
              </a:rPr>
              <a:t>В январе 2018 года департамент внутренней и кадровой политики начал работу по подготовке распоряжения Правительства области </a:t>
            </a:r>
            <a:br>
              <a:rPr lang="ru-RU" sz="2200" b="1" dirty="0" smtClean="0">
                <a:latin typeface="Comic Sans MS" pitchFamily="66" charset="0"/>
              </a:rPr>
            </a:br>
            <a:r>
              <a:rPr lang="ru-RU" sz="2200" b="1" dirty="0" smtClean="0">
                <a:latin typeface="Comic Sans MS" pitchFamily="66" charset="0"/>
              </a:rPr>
              <a:t>«О проведении в Белгородской области в 2019 году -  Года 65-летия образования Белгородской области»</a:t>
            </a:r>
          </a:p>
        </p:txBody>
      </p:sp>
      <p:pic>
        <p:nvPicPr>
          <p:cNvPr id="37894" name="Picture 6" descr="http://kulturakra.ru/uploads/image/90/logo_65-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43708" y="188640"/>
            <a:ext cx="5220580" cy="310991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1"/>
          <p:cNvSpPr>
            <a:spLocks noChangeArrowheads="1"/>
          </p:cNvSpPr>
          <p:nvPr/>
        </p:nvSpPr>
        <p:spPr bwMode="auto">
          <a:xfrm>
            <a:off x="827584" y="188640"/>
            <a:ext cx="7560840" cy="6524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lang="ru-RU" sz="2200" b="1" dirty="0" smtClean="0">
                <a:latin typeface="Comic Sans MS" pitchFamily="66" charset="0"/>
              </a:rPr>
              <a:t>Парящий орел как символ победившей России - одна из наиболее распространенных древних эмблем, является символом храбрости, силы, победы, веры и величия.</a:t>
            </a:r>
          </a:p>
          <a:p>
            <a:pPr marR="0" lvl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lang="ru-RU" sz="2200" b="1" dirty="0" smtClean="0">
              <a:latin typeface="Comic Sans MS" pitchFamily="66" charset="0"/>
            </a:endParaRPr>
          </a:p>
          <a:p>
            <a:pPr marR="0" lvl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lang="ru-RU" sz="2200" b="1" dirty="0" smtClean="0">
                <a:latin typeface="Comic Sans MS" pitchFamily="66" charset="0"/>
              </a:rPr>
              <a:t>Поверженный лежащий золотой лев в гербе области - символ смирения, благородства, справедливости и милосердия.</a:t>
            </a:r>
          </a:p>
          <a:p>
            <a:pPr marR="0" lvl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lang="ru-RU" sz="2200" b="1" dirty="0" smtClean="0">
              <a:latin typeface="Comic Sans MS" pitchFamily="66" charset="0"/>
            </a:endParaRPr>
          </a:p>
          <a:p>
            <a:pPr marR="0" lvl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lang="ru-RU" sz="2200" b="1" dirty="0" smtClean="0">
                <a:latin typeface="Comic Sans MS" pitchFamily="66" charset="0"/>
              </a:rPr>
              <a:t>Лазоревое поле в гербе области обозначает небо и является геральдическим символом славы, чести, верности, искренности, безупречности, мягкости и красоты.</a:t>
            </a:r>
          </a:p>
          <a:p>
            <a:pPr marR="0" lvl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endParaRPr lang="ru-RU" sz="2200" b="1" dirty="0" smtClean="0">
              <a:latin typeface="Comic Sans MS" pitchFamily="66" charset="0"/>
            </a:endParaRPr>
          </a:p>
          <a:p>
            <a:pPr marR="0" lvl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lang="ru-RU" sz="2200" b="1" dirty="0" smtClean="0">
                <a:latin typeface="Comic Sans MS" pitchFamily="66" charset="0"/>
              </a:rPr>
              <a:t>Зеленая земля (трава) в гербе нашей области является геральдическим символом свободы, надежды, радости (ликования), здоровья и обозначает изобилие и плодородие полей и лесов Земли Белгородской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88640"/>
            <a:ext cx="9143999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800" b="1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</a:rPr>
              <a:t>История Белгородчины</a:t>
            </a:r>
          </a:p>
        </p:txBody>
      </p:sp>
      <p:pic>
        <p:nvPicPr>
          <p:cNvPr id="29698" name="Picture 2" descr="http://fabrikasuvenir.ru.opt-images.1c-bitrix-cdn.ru/upload/iblock/68a/68ad287a0b7126ee70ad013cda753fe8.jpg?15109929604834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1521565"/>
            <a:ext cx="6192688" cy="49541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427984" y="692696"/>
            <a:ext cx="4572000" cy="55092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200" b="1" dirty="0" smtClean="0">
                <a:latin typeface="Comic Sans MS" pitchFamily="66" charset="0"/>
              </a:rPr>
              <a:t>Первое упоминание о Белгороде были обнаружены в летописях 1237 года. Жители Белгорода считают датой образования города 1593 год. Когда-то на месте, где сейчас процветает Белгород, было селение восточных славян, которое носило название Северное городище и располагалось на меловой горе рядом с рекой Везелицей. Благодаря этой белой горе, город получил свое название – Белгород - «город на белой горе»</a:t>
            </a:r>
          </a:p>
        </p:txBody>
      </p:sp>
      <p:sp>
        <p:nvSpPr>
          <p:cNvPr id="60418" name="AutoShape 2" descr="https://cdn.fishki.net/upload/post/2016/10/11/2102162/0-878c3-3848c01b-xxxl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pic>
        <p:nvPicPr>
          <p:cNvPr id="60419" name="Picture 3" descr="C:\Documents and Settings\sorokina_an\Рабочий стол\0-878c3-3848c01b-xxxl.jpg"/>
          <p:cNvPicPr>
            <a:picLocks noChangeAspect="1" noChangeArrowheads="1"/>
          </p:cNvPicPr>
          <p:nvPr/>
        </p:nvPicPr>
        <p:blipFill>
          <a:blip r:embed="rId2" cstate="print"/>
          <a:srcRect b="4566"/>
          <a:stretch>
            <a:fillRect/>
          </a:stretch>
        </p:blipFill>
        <p:spPr bwMode="auto">
          <a:xfrm>
            <a:off x="179512" y="3861048"/>
            <a:ext cx="4379579" cy="266429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0578"/>
          <a:stretch>
            <a:fillRect/>
          </a:stretch>
        </p:blipFill>
        <p:spPr bwMode="auto">
          <a:xfrm>
            <a:off x="179512" y="404664"/>
            <a:ext cx="4320480" cy="316835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44008" y="1412776"/>
            <a:ext cx="4392488" cy="381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 smtClean="0">
                <a:latin typeface="Comic Sans MS" pitchFamily="66" charset="0"/>
              </a:rPr>
              <a:t>Белгородчина — исстари русская земля. Она издавна привлекала к себе завоевателей своими плодородными почвами, широкими степями, густыми лесами и полноводными реками. Именно поэтому она подвергалась нашествию монголо–татар и других захватчиков </a:t>
            </a:r>
          </a:p>
        </p:txBody>
      </p:sp>
      <p:pic>
        <p:nvPicPr>
          <p:cNvPr id="30722" name="Picture 2" descr="https://1.bp.blogspot.com/-Nx13zC5b7cw/W1CRHtWxpKI/AAAAAAAAFtU/H7wN_OGu_8k6fZabZGIci48MbqDTFHvkwCLcBGAs/s1600/ejercito-mongol-desplazandos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3789040"/>
            <a:ext cx="4258838" cy="273630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0724" name="Picture 4" descr="https://ds04.infourok.ru/uploads/ex/0d48/0001e207-272cb675/hello_html_m3dcf0792.jpg"/>
          <p:cNvPicPr>
            <a:picLocks noChangeAspect="1" noChangeArrowheads="1"/>
          </p:cNvPicPr>
          <p:nvPr/>
        </p:nvPicPr>
        <p:blipFill>
          <a:blip r:embed="rId3" cstate="print"/>
          <a:srcRect b="2405"/>
          <a:stretch>
            <a:fillRect/>
          </a:stretch>
        </p:blipFill>
        <p:spPr bwMode="auto">
          <a:xfrm>
            <a:off x="251520" y="620688"/>
            <a:ext cx="4248472" cy="276150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sorokina_an\Рабочий стол\Алена\8.jpg"/>
          <p:cNvPicPr>
            <a:picLocks noChangeAspect="1" noChangeArrowheads="1"/>
          </p:cNvPicPr>
          <p:nvPr/>
        </p:nvPicPr>
        <p:blipFill>
          <a:blip r:embed="rId2" cstate="print"/>
          <a:srcRect l="1755"/>
          <a:stretch>
            <a:fillRect/>
          </a:stretch>
        </p:blipFill>
        <p:spPr bwMode="auto">
          <a:xfrm>
            <a:off x="4788024" y="1412776"/>
            <a:ext cx="4030440" cy="468298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179512" y="188640"/>
            <a:ext cx="878497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200" b="1" dirty="0" smtClean="0">
                <a:latin typeface="Comic Sans MS" pitchFamily="66" charset="0"/>
              </a:rPr>
              <a:t>Т3(2) История Белгородчины. Т. 1 / ред. </a:t>
            </a:r>
          </a:p>
          <a:p>
            <a:pPr algn="just"/>
            <a:r>
              <a:rPr lang="ru-RU" sz="2200" b="1" dirty="0" smtClean="0">
                <a:latin typeface="Comic Sans MS" pitchFamily="66" charset="0"/>
              </a:rPr>
              <a:t>И90 В.В. Горошников.– Рыбинск: Медиарост, 2015. - 116 с.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79512" y="1412776"/>
            <a:ext cx="4392488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200" b="1" dirty="0" smtClean="0">
                <a:latin typeface="Comic Sans MS" pitchFamily="66" charset="0"/>
              </a:rPr>
              <a:t>Белгородский край принадлежит к числу таких мест, где складывались и утверждались границы нашего государства, где была завоевана независимость нашей Родины. Здесь произошли многие важнейшие события отечественной истории. Данная книга рассказывает о главных этапах исторического пути Белгородчины от древности до наших дней 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355976" y="1268760"/>
            <a:ext cx="4572000" cy="415498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200" b="1" dirty="0" smtClean="0">
                <a:latin typeface="Comic Sans MS" pitchFamily="66" charset="0"/>
              </a:rPr>
              <a:t>В борьбе с татарскими набегами для защиты своих южных границ Российское государство стало создавать укрепленные линии – засечные черты или полосы, состоявшие из </a:t>
            </a:r>
          </a:p>
          <a:p>
            <a:pPr algn="ctr"/>
            <a:r>
              <a:rPr lang="ru-RU" sz="2200" b="1" dirty="0" smtClean="0">
                <a:latin typeface="Comic Sans MS" pitchFamily="66" charset="0"/>
              </a:rPr>
              <a:t>городов-крепостей, рвов с валами, лесных засек, которые татарская конница преодолевала с большим трудом</a:t>
            </a:r>
          </a:p>
        </p:txBody>
      </p:sp>
      <p:pic>
        <p:nvPicPr>
          <p:cNvPr id="31746" name="Picture 2" descr="http://ratnik-31.ru/files/file/43787_oblozhka_2.jpg"/>
          <p:cNvPicPr>
            <a:picLocks noChangeAspect="1" noChangeArrowheads="1"/>
          </p:cNvPicPr>
          <p:nvPr/>
        </p:nvPicPr>
        <p:blipFill>
          <a:blip r:embed="rId2" cstate="print"/>
          <a:srcRect l="3774" t="19086" r="1887" b="1843"/>
          <a:stretch>
            <a:fillRect/>
          </a:stretch>
        </p:blipFill>
        <p:spPr bwMode="auto">
          <a:xfrm>
            <a:off x="179512" y="908720"/>
            <a:ext cx="4119354" cy="477845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vorgol.ru/wp/wp-content/gallery/na-stepnom-pograniche-lyapin-kniga-4/s189_001.jpg"/>
          <p:cNvPicPr>
            <a:picLocks noChangeAspect="1" noChangeArrowheads="1"/>
          </p:cNvPicPr>
          <p:nvPr/>
        </p:nvPicPr>
        <p:blipFill>
          <a:blip r:embed="rId2" cstate="print"/>
          <a:srcRect b="6127"/>
          <a:stretch>
            <a:fillRect/>
          </a:stretch>
        </p:blipFill>
        <p:spPr bwMode="auto">
          <a:xfrm>
            <a:off x="863588" y="1484784"/>
            <a:ext cx="7416824" cy="453650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0" y="404664"/>
            <a:ext cx="91440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 smtClean="0">
                <a:latin typeface="Comic Sans MS" pitchFamily="66" charset="0"/>
              </a:rPr>
              <a:t>Русский город на Белгородской засечной черте</a:t>
            </a:r>
            <a:endParaRPr lang="ru-RU" sz="2200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sorokina_an\Рабочий стол\Алена\2.jpg"/>
          <p:cNvPicPr>
            <a:picLocks noChangeAspect="1" noChangeArrowheads="1"/>
          </p:cNvPicPr>
          <p:nvPr/>
        </p:nvPicPr>
        <p:blipFill>
          <a:blip r:embed="rId2" cstate="print"/>
          <a:srcRect b="1580"/>
          <a:stretch>
            <a:fillRect/>
          </a:stretch>
        </p:blipFill>
        <p:spPr bwMode="auto">
          <a:xfrm>
            <a:off x="4932040" y="1052736"/>
            <a:ext cx="3973762" cy="547260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107504" y="188640"/>
            <a:ext cx="885698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200" b="1" dirty="0" smtClean="0">
                <a:latin typeface="Comic Sans MS" pitchFamily="66" charset="0"/>
              </a:rPr>
              <a:t>Т3(2) Загоровский В. П. Белгородская черта / В.П. </a:t>
            </a:r>
          </a:p>
          <a:p>
            <a:pPr algn="just"/>
            <a:r>
              <a:rPr lang="ru-RU" sz="2200" b="1" dirty="0" smtClean="0">
                <a:latin typeface="Comic Sans MS" pitchFamily="66" charset="0"/>
              </a:rPr>
              <a:t>З-14 Загоровский. –Воронеж: Изд-во ВГУ, 1969. - 304 с.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51520" y="1412776"/>
            <a:ext cx="4572000" cy="483209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sz="2200" b="1" dirty="0" smtClean="0">
                <a:latin typeface="Comic Sans MS" pitchFamily="66" charset="0"/>
              </a:rPr>
              <a:t>Данная книга – это историческое исследование. В ней рассказывается о времени, когда нынешние центрально-черноземные области были южной окраиной Русского государства, когда население края отражало грабительские набеги крымских татар. По документам Х</a:t>
            </a:r>
            <a:r>
              <a:rPr lang="en-US" sz="2200" b="1" dirty="0" smtClean="0">
                <a:latin typeface="Comic Sans MS" pitchFamily="66" charset="0"/>
              </a:rPr>
              <a:t>VII</a:t>
            </a:r>
            <a:r>
              <a:rPr lang="ru-RU" sz="2200" b="1" dirty="0" smtClean="0">
                <a:latin typeface="Comic Sans MS" pitchFamily="66" charset="0"/>
              </a:rPr>
              <a:t> века автор книги воссоздает историю строительства Белгородской черты – 800-километровой укрепленной линии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355976" y="1412776"/>
            <a:ext cx="4572000" cy="415498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200" b="1" dirty="0" smtClean="0">
                <a:latin typeface="Comic Sans MS" pitchFamily="66" charset="0"/>
              </a:rPr>
              <a:t>Царским указом Екатерины I и по решению сената в 1727 году слиянием Белгородской, Орловской и Севской провинций была образована образована Белгородская губерния. Губернским центром стал город Белгород. В состав Белгородской губернии входило 30 городов. Население губернии составляло 717 тысяч человек</a:t>
            </a:r>
          </a:p>
        </p:txBody>
      </p:sp>
      <p:pic>
        <p:nvPicPr>
          <p:cNvPr id="3" name="Picture 4" descr="spec0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764704"/>
            <a:ext cx="3942010" cy="553593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sorokina_an\Рабочий стол\Алена\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4048" y="1196752"/>
            <a:ext cx="3794099" cy="534905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179512" y="188640"/>
            <a:ext cx="8784976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200" b="1" dirty="0" smtClean="0">
                <a:latin typeface="Comic Sans MS" pitchFamily="66" charset="0"/>
              </a:rPr>
              <a:t>Т3(2) Пархоменко И. Г. Белгородская губерния: учебное </a:t>
            </a:r>
            <a:br>
              <a:rPr lang="ru-RU" sz="2200" b="1" dirty="0" smtClean="0">
                <a:latin typeface="Comic Sans MS" pitchFamily="66" charset="0"/>
              </a:rPr>
            </a:br>
            <a:r>
              <a:rPr lang="ru-RU" sz="2200" b="1" dirty="0" smtClean="0">
                <a:latin typeface="Comic Sans MS" pitchFamily="66" charset="0"/>
              </a:rPr>
              <a:t>П18 пособие / И.Г. Пархоменко; БГСХА. - Белгород: Изд-во БГСХА, 2001. - 288 с.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51520" y="1556792"/>
            <a:ext cx="4572000" cy="523220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sz="2200" b="1" dirty="0" smtClean="0">
                <a:latin typeface="Comic Sans MS" pitchFamily="66" charset="0"/>
              </a:rPr>
              <a:t>Автор книги, рассматривает роль земли Белгородской в истории Древнерусского и Московского государств как форпоста в борьбе с кочевниками и внешними врагами. Показаны роль Белгородской оборонительной черты, заселение и освоение края, образование губернии, ее границы, управление, развитие кустарных промыслов; рассказывается о знаменитых земляках Белгородско-Курского края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AutoShape 2" descr="https://bincol.ru/museum/images/content/Belgorod-oblast/image31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pic>
        <p:nvPicPr>
          <p:cNvPr id="40963" name="Picture 3" descr="C:\Documents and Settings\sorokina_an\Рабочий стол\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1760" y="1756252"/>
            <a:ext cx="3888432" cy="484109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9144000" cy="1723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endParaRPr lang="ru-RU" b="1" dirty="0" smtClean="0">
              <a:latin typeface="Comic Sans MS" pitchFamily="66" charset="0"/>
            </a:endParaRPr>
          </a:p>
          <a:p>
            <a:pPr algn="ctr">
              <a:buNone/>
            </a:pPr>
            <a:r>
              <a:rPr lang="ru-RU" sz="2200" b="1" dirty="0" smtClean="0">
                <a:latin typeface="Comic Sans MS" pitchFamily="66" charset="0"/>
              </a:rPr>
              <a:t>УКАЗ </a:t>
            </a:r>
          </a:p>
          <a:p>
            <a:pPr algn="ctr">
              <a:buNone/>
            </a:pPr>
            <a:r>
              <a:rPr lang="ru-RU" sz="2200" b="1" dirty="0" smtClean="0">
                <a:latin typeface="Comic Sans MS" pitchFamily="66" charset="0"/>
              </a:rPr>
              <a:t>ПРЕЗИДИУМ ВЕРХОВНОГО СОВЕТА СССР</a:t>
            </a:r>
          </a:p>
          <a:p>
            <a:pPr algn="ctr">
              <a:buNone/>
            </a:pPr>
            <a:r>
              <a:rPr lang="ru-RU" sz="2200" b="1" dirty="0" smtClean="0">
                <a:latin typeface="Comic Sans MS" pitchFamily="66" charset="0"/>
              </a:rPr>
              <a:t>от 6 января 1954 года </a:t>
            </a:r>
          </a:p>
          <a:p>
            <a:pPr algn="ctr">
              <a:buNone/>
            </a:pPr>
            <a:r>
              <a:rPr lang="ru-RU" sz="2200" b="1" dirty="0" smtClean="0">
                <a:latin typeface="Comic Sans MS" pitchFamily="66" charset="0"/>
              </a:rPr>
              <a:t>Об образовании в составе РСФСР Белгородской области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427984" y="980728"/>
            <a:ext cx="4572000" cy="483209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200" b="1" dirty="0" smtClean="0">
                <a:latin typeface="Comic Sans MS" pitchFamily="66" charset="0"/>
              </a:rPr>
              <a:t>За 52 года своего существования Белгородская губерния имела более 10 губернаторов. Но первым белгородским губернатором был представитель старинного рода – князь </a:t>
            </a:r>
          </a:p>
          <a:p>
            <a:pPr algn="ctr"/>
            <a:r>
              <a:rPr lang="ru-RU" sz="2200" b="1" dirty="0" smtClean="0">
                <a:latin typeface="Comic Sans MS" pitchFamily="66" charset="0"/>
              </a:rPr>
              <a:t>Юрий Юрьевич Трубецкой, будущий тайный советник и сенатор. На этой должности князь находился в течение трех лет и сохранил о себе добрую память как умелый и энергичный правитель края</a:t>
            </a:r>
          </a:p>
        </p:txBody>
      </p:sp>
      <p:sp>
        <p:nvSpPr>
          <p:cNvPr id="43010" name="AutoShape 2" descr="https://img-fotki.yandex.ru/get/6419/242329516.2c/0_192ee6_905195c8_orig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pic>
        <p:nvPicPr>
          <p:cNvPr id="43011" name="Picture 3" descr="C:\Documents and Settings\sorokina_an\Рабочий стол\ал.jpg"/>
          <p:cNvPicPr>
            <a:picLocks noChangeAspect="1" noChangeArrowheads="1"/>
          </p:cNvPicPr>
          <p:nvPr/>
        </p:nvPicPr>
        <p:blipFill>
          <a:blip r:embed="rId2" cstate="print"/>
          <a:srcRect b="16287"/>
          <a:stretch>
            <a:fillRect/>
          </a:stretch>
        </p:blipFill>
        <p:spPr bwMode="auto">
          <a:xfrm>
            <a:off x="251520" y="332656"/>
            <a:ext cx="4104456" cy="5256584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0" y="5877272"/>
            <a:ext cx="477887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200" b="1" dirty="0" smtClean="0">
                <a:latin typeface="Comic Sans MS" pitchFamily="66" charset="0"/>
              </a:rPr>
              <a:t>Первый белгородский </a:t>
            </a:r>
          </a:p>
          <a:p>
            <a:pPr algn="ctr"/>
            <a:r>
              <a:rPr lang="ru-RU" sz="2200" b="1" dirty="0" smtClean="0">
                <a:latin typeface="Comic Sans MS" pitchFamily="66" charset="0"/>
              </a:rPr>
              <a:t>губернатор – Ю.Ю. Трубецкой  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AutoShape 2" descr="https://cf.ppt-online.org/files/slide/x/XOz3SHswh4KaPfkL6UcpMYZxe7ovQrJnFR1m8b/slide-8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33797" name="AutoShape 5" descr="Belgorod coat of arms 1730 colors.png"/>
          <p:cNvSpPr>
            <a:spLocks noChangeAspect="1" noChangeArrowheads="1"/>
          </p:cNvSpPr>
          <p:nvPr/>
        </p:nvSpPr>
        <p:spPr bwMode="auto">
          <a:xfrm>
            <a:off x="155575" y="-876300"/>
            <a:ext cx="1457325" cy="1828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pic>
        <p:nvPicPr>
          <p:cNvPr id="33798" name="Picture 6" descr="C:\Documents and Settings\sorokina_an\Рабочий стол\герб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260648"/>
            <a:ext cx="2869069" cy="36004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4355976" y="692696"/>
            <a:ext cx="4572000" cy="55092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200" b="1" dirty="0" smtClean="0">
                <a:latin typeface="Comic Sans MS" pitchFamily="66" charset="0"/>
              </a:rPr>
              <a:t>При губернаторе Трубецком был утверждён первый герб белгородский губернии, удостоенный «высочайшей апробации» 3 марта 1730 года. В сенатском Указе от 8 марта 1730 года и в ряде других официальных актов указывалось на то, что гербы городов из сборника </a:t>
            </a:r>
          </a:p>
          <a:p>
            <a:pPr algn="ctr"/>
            <a:r>
              <a:rPr lang="ru-RU" sz="2200" b="1" dirty="0" smtClean="0">
                <a:latin typeface="Comic Sans MS" pitchFamily="66" charset="0"/>
              </a:rPr>
              <a:t>1730 года обер-директора над фортификациями всей России генерала графа Б.К. Миниха являлись одновременно гербами городов и соответствующих губерний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0" y="3933056"/>
            <a:ext cx="419537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200" b="1" dirty="0" smtClean="0">
                <a:latin typeface="Comic Sans MS" pitchFamily="66" charset="0"/>
              </a:rPr>
              <a:t>первый </a:t>
            </a:r>
          </a:p>
          <a:p>
            <a:pPr algn="ctr"/>
            <a:r>
              <a:rPr lang="ru-RU" sz="2200" b="1" dirty="0" smtClean="0">
                <a:latin typeface="Comic Sans MS" pitchFamily="66" charset="0"/>
              </a:rPr>
              <a:t>герб белгородский губернии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sorokina_an\Рабочий стол\Алена\5.jpg"/>
          <p:cNvPicPr>
            <a:picLocks noChangeAspect="1" noChangeArrowheads="1"/>
          </p:cNvPicPr>
          <p:nvPr/>
        </p:nvPicPr>
        <p:blipFill>
          <a:blip r:embed="rId2" cstate="print"/>
          <a:srcRect b="1955"/>
          <a:stretch>
            <a:fillRect/>
          </a:stretch>
        </p:blipFill>
        <p:spPr bwMode="auto">
          <a:xfrm>
            <a:off x="4932040" y="1124744"/>
            <a:ext cx="3920984" cy="54006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179512" y="188640"/>
            <a:ext cx="878497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dirty="0" smtClean="0">
                <a:latin typeface="Comic Sans MS" pitchFamily="66" charset="0"/>
              </a:rPr>
              <a:t>Т3(2) Крупенков А.Н. Старый Белгород / А.Н. Крупенков. – </a:t>
            </a:r>
            <a:br>
              <a:rPr lang="ru-RU" sz="2200" b="1" dirty="0" smtClean="0">
                <a:latin typeface="Comic Sans MS" pitchFamily="66" charset="0"/>
              </a:rPr>
            </a:br>
            <a:r>
              <a:rPr lang="ru-RU" sz="2200" b="1" dirty="0" smtClean="0">
                <a:latin typeface="Comic Sans MS" pitchFamily="66" charset="0"/>
              </a:rPr>
              <a:t>К84 Белгород: Везелица, 1992. - 176 с.</a:t>
            </a:r>
            <a:endParaRPr lang="ru-RU" sz="2200" b="1" dirty="0">
              <a:latin typeface="Comic Sans MS" pitchFamily="66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51520" y="1772816"/>
            <a:ext cx="4572000" cy="4154984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sz="2200" b="1" dirty="0" smtClean="0">
                <a:latin typeface="Comic Sans MS" pitchFamily="66" charset="0"/>
              </a:rPr>
              <a:t>Данное издание посвящено 400-летию основания Белгорода, содержит малоизвестные факты из истории нашего города. В нее включены забытые воспоминания и публикации современников старого Белгорода, изданные в Х</a:t>
            </a:r>
            <a:r>
              <a:rPr lang="en-US" sz="2200" b="1" dirty="0" smtClean="0">
                <a:latin typeface="Comic Sans MS" pitchFamily="66" charset="0"/>
              </a:rPr>
              <a:t>VIII</a:t>
            </a:r>
            <a:r>
              <a:rPr lang="ru-RU" sz="2200" b="1" dirty="0" smtClean="0">
                <a:latin typeface="Comic Sans MS" pitchFamily="66" charset="0"/>
              </a:rPr>
              <a:t> – начале ХХ веков и давно ставшие библиографической редкостью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88640"/>
            <a:ext cx="9144000" cy="5447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800" b="1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</a:rPr>
              <a:t>Торжества по случаю празднования 65-летия со дня образования </a:t>
            </a:r>
          </a:p>
          <a:p>
            <a:pPr algn="ctr"/>
            <a:r>
              <a:rPr lang="ru-RU" sz="5800" b="1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</a:rPr>
              <a:t>Белгородской области</a:t>
            </a:r>
            <a:br>
              <a:rPr lang="ru-RU" sz="5800" b="1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</a:rPr>
            </a:br>
            <a:r>
              <a:rPr lang="ru-RU" sz="5800" b="1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</a:rPr>
              <a:t/>
            </a:r>
            <a:br>
              <a:rPr lang="ru-RU" sz="5800" b="1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</a:rPr>
            </a:br>
            <a:endParaRPr lang="ru-RU" sz="5800" b="1" dirty="0" smtClean="0">
              <a:solidFill>
                <a:schemeClr val="tx2">
                  <a:lumMod val="75000"/>
                </a:schemeClr>
              </a:solidFill>
              <a:latin typeface="Monotype Corsiva" pitchFamily="66" charset="0"/>
            </a:endParaRPr>
          </a:p>
        </p:txBody>
      </p:sp>
      <p:pic>
        <p:nvPicPr>
          <p:cNvPr id="47106" name="Picture 2" descr="http://fedschool.narod.ru/65let/65_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9418" y="4077072"/>
            <a:ext cx="3425164" cy="244899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http://www.belnovosti.ru/files/nnews/titles/_mg_545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31740" y="332657"/>
            <a:ext cx="4680520" cy="312034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0" y="3429000"/>
            <a:ext cx="9144000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100" b="1" dirty="0" smtClean="0">
                <a:latin typeface="Comic Sans MS" pitchFamily="66" charset="0"/>
              </a:rPr>
              <a:t>6 января 1954 года на свет появилась Белгородская область, которая в этом году отмечает свое шестидесятипятилетие. </a:t>
            </a:r>
          </a:p>
          <a:p>
            <a:pPr algn="ctr"/>
            <a:r>
              <a:rPr lang="ru-RU" sz="2100" b="1" dirty="0" smtClean="0">
                <a:latin typeface="Comic Sans MS" pitchFamily="66" charset="0"/>
              </a:rPr>
              <a:t>Торжества по этому случаю прошли в Белгородской филармонии. Под своими сводами она собрала представителей тяжелой и легкой промышленности, спортсменов, духовенство, представителей культуры и аграриев. Жителей региона поздравили губернатор Белгородской области Евгений Савченко и митрополит Белгородский и Старооскольский Иоанн, а также прозвучали поздравления от лица президента РФ </a:t>
            </a:r>
          </a:p>
          <a:p>
            <a:pPr algn="ctr"/>
            <a:r>
              <a:rPr lang="ru-RU" sz="2100" b="1" dirty="0" smtClean="0">
                <a:latin typeface="Comic Sans MS" pitchFamily="66" charset="0"/>
              </a:rPr>
              <a:t>Владимира Владимировича Путина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88640"/>
            <a:ext cx="9144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 smtClean="0">
                <a:latin typeface="Comic Sans MS" pitchFamily="66" charset="0"/>
              </a:rPr>
              <a:t>В зале Белгородской филармонии отметили </a:t>
            </a:r>
          </a:p>
          <a:p>
            <a:pPr algn="ctr"/>
            <a:r>
              <a:rPr lang="ru-RU" sz="2200" b="1" dirty="0" smtClean="0">
                <a:latin typeface="Comic Sans MS" pitchFamily="66" charset="0"/>
              </a:rPr>
              <a:t>65-летие Белгородской области </a:t>
            </a:r>
          </a:p>
        </p:txBody>
      </p:sp>
      <p:pic>
        <p:nvPicPr>
          <p:cNvPr id="53250" name="Picture 2" descr="http://www.belnovosti.ru/files/styles/large/public/nnews/photos/_mg_5427.jpg?itok=yRQMDmV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5" y="1124744"/>
            <a:ext cx="3780417" cy="252027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3252" name="Picture 4" descr="http://www.belnovosti.ru/files/styles/large/public/nnews/photos/_mg_5573.jpg?itok=CCZlfYK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124744"/>
            <a:ext cx="3780419" cy="25202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3254" name="Picture 6" descr="http://www.belnovosti.ru/files/styles/large/public/nnews/photos/_mg_5390.jpg?itok=ITsC-ioV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4077072"/>
            <a:ext cx="3815916" cy="254394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Picture 4" descr="http://www.belnovosti.ru/files/styles/large/public/nnews/photos/_mg_5379.jpg?itok=OGsdmu-x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536" y="4077072"/>
            <a:ext cx="3851920" cy="256794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 descr="http://www.belnovosti.ru/files/styles/large/public/nnews/photos/_mg_5505.jpg?itok=R4RIlWg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8024" y="1124744"/>
            <a:ext cx="3888432" cy="259228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5782" name="Picture 6" descr="http://www.belnovosti.ru/files/styles/large/public/nnews/photos/_mg_5381.jpg?itok=aq4tkBr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11760" y="3933056"/>
            <a:ext cx="3888429" cy="259228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0" y="188640"/>
            <a:ext cx="9144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 smtClean="0">
                <a:latin typeface="Comic Sans MS" pitchFamily="66" charset="0"/>
              </a:rPr>
              <a:t>В зале Белгородской филармонии отметили </a:t>
            </a:r>
          </a:p>
          <a:p>
            <a:pPr algn="ctr"/>
            <a:r>
              <a:rPr lang="ru-RU" sz="2200" b="1" dirty="0" smtClean="0">
                <a:latin typeface="Comic Sans MS" pitchFamily="66" charset="0"/>
              </a:rPr>
              <a:t>65-летие Белгородской области </a:t>
            </a:r>
          </a:p>
        </p:txBody>
      </p:sp>
      <p:pic>
        <p:nvPicPr>
          <p:cNvPr id="6" name="Picture 8" descr="http://www.belnovosti.ru/files/styles/large/public/nnews/photos/_mg_5550.jpg?itok=OaEgvuB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1124744"/>
            <a:ext cx="3847355" cy="256490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3041571"/>
            <a:ext cx="9144000" cy="381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 smtClean="0">
                <a:latin typeface="Comic Sans MS" pitchFamily="66" charset="0"/>
              </a:rPr>
              <a:t>6 января на Соборной площади прошло основное празднование 65-летия со дня образования региона. В честь юбилея на импровизированной сцене для жителей и гостей города прошёл праздничный концерт – марафон более 20 лучших коллективов Белгорода и сольных исполнителей, которые представляли ДК «Энергомаш», ГЦНТ «Сокол», Центр досуга и Дом офицеров. Среди солистов на празднике также присутствовали гости из Санкт-Петербурга.</a:t>
            </a:r>
          </a:p>
          <a:p>
            <a:pPr algn="ctr"/>
            <a:r>
              <a:rPr lang="ru-RU" sz="2200" b="1" dirty="0" smtClean="0">
                <a:latin typeface="Comic Sans MS" pitchFamily="66" charset="0"/>
              </a:rPr>
              <a:t>Зрители увидели праздничную концертную программу, стали участниками краткого путешествия по истории развития региона, также звучали поздравления с юбилеем</a:t>
            </a:r>
          </a:p>
        </p:txBody>
      </p:sp>
      <p:sp>
        <p:nvSpPr>
          <p:cNvPr id="54274" name="AutoShape 2" descr="https://moe-belgorod.ru/media/7/3/3/6/3/4/material_1027723/original_photo-thumb_192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pic>
        <p:nvPicPr>
          <p:cNvPr id="54277" name="Picture 5" descr="&amp;Kcy;&amp;acy;&amp;kcy; &amp;ocy;&amp;tcy;&amp;mcy;&amp;iecy;&amp;chcy;&amp;acy;&amp;lcy;&amp;icy; &amp;yucy;&amp;bcy;&amp;icy;&amp;lcy;&amp;iecy;&amp;jcy; &amp;Bcy;&amp;iecy;&amp;lcy;&amp;gcy;&amp;ocy;&amp;rcy;&amp;ocy;&amp;dcy;&amp;scy;&amp;kcy;&amp;ocy;&amp;jcy; &amp;ocy;&amp;bcy;&amp;lcy;&amp;acy;&amp;scy;&amp;tcy;&amp;icy; | &amp;Icy;&amp;Acy; &amp;Bcy;&amp;iecy;&amp;lcy;.&amp;Rcy;&amp;ucy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54918" y="116632"/>
            <a:ext cx="5434164" cy="285293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116632"/>
            <a:ext cx="9144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 smtClean="0">
                <a:latin typeface="Comic Sans MS" pitchFamily="66" charset="0"/>
              </a:rPr>
              <a:t>На Соборной площади отметили </a:t>
            </a:r>
          </a:p>
          <a:p>
            <a:pPr algn="ctr"/>
            <a:r>
              <a:rPr lang="ru-RU" sz="2200" b="1" dirty="0" smtClean="0">
                <a:latin typeface="Comic Sans MS" pitchFamily="66" charset="0"/>
              </a:rPr>
              <a:t>65-летие Белгородской области </a:t>
            </a:r>
          </a:p>
        </p:txBody>
      </p:sp>
      <p:pic>
        <p:nvPicPr>
          <p:cNvPr id="55298" name="Picture 2" descr="http://sokol-kultura31.ru/uploads/image/hk7RikJXkXQ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76056" y="1484784"/>
            <a:ext cx="3476625" cy="46386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5300" name="AutoShape 4" descr="https://www.bel.ru/attachments/c0c60c26f0d6d6a5c553642a0c4d431112b00f83/store/crop/0/0/1500/1000/60/8d98cd9fceb24984b14c3ed004801f9e4e780ff104c7f0120ec8d85f2674/IMG_194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pic>
        <p:nvPicPr>
          <p:cNvPr id="55301" name="Picture 5" descr="C:\Documents and Settings\sorokina_an\Рабочий стол\IMG_194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1124744"/>
            <a:ext cx="3996444" cy="266429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5302" name="Picture 6" descr="C:\Documents and Settings\sorokina_an\Рабочий стол\IMG_192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4005064"/>
            <a:ext cx="3996444" cy="266429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16632"/>
            <a:ext cx="9144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 smtClean="0">
                <a:latin typeface="Comic Sans MS" pitchFamily="66" charset="0"/>
              </a:rPr>
              <a:t>На Соборной площади отметили </a:t>
            </a:r>
          </a:p>
          <a:p>
            <a:pPr algn="ctr"/>
            <a:r>
              <a:rPr lang="ru-RU" sz="2200" b="1" dirty="0" smtClean="0">
                <a:latin typeface="Comic Sans MS" pitchFamily="66" charset="0"/>
              </a:rPr>
              <a:t>65-летие Белгородской области </a:t>
            </a:r>
          </a:p>
        </p:txBody>
      </p:sp>
      <p:sp>
        <p:nvSpPr>
          <p:cNvPr id="56322" name="AutoShape 2" descr="https://www.bel.ru/attachments/50630f47be2f7e83aedaa7ee3f949922bd49a745/store/crop/0/0/1500/1000/60/9e7f66b7a4b7e04cd41c25b500a3c8c69b7db30f6514e2766684a949c306/IMG_192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pic>
        <p:nvPicPr>
          <p:cNvPr id="56323" name="Picture 3" descr="C:\Documents and Settings\sorokina_an\Рабочий стол\IMG_19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980728"/>
            <a:ext cx="3960441" cy="264029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6324" name="Picture 4" descr="C:\Documents and Settings\sorokina_an\Рабочий стол\IMG_188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4005064"/>
            <a:ext cx="3960440" cy="264029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6325" name="Picture 5" descr="C:\Documents and Settings\sorokina_an\Рабочий стол\IMG_194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4" y="980728"/>
            <a:ext cx="3888432" cy="25922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6326" name="Picture 6" descr="C:\Documents and Settings\sorokina_an\Рабочий стол\IMG_193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8024" y="4005064"/>
            <a:ext cx="3888432" cy="25922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sorokina_an\Рабочий стол\45-hinh-nen-powerpoint-dep-ve-lich-su-khong-the-bo-qua-10.jpg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5">
                <a:lumMod val="75000"/>
                <a:tint val="45000"/>
                <a:satMod val="400000"/>
              </a:schemeClr>
            </a:duotone>
            <a:lum bright="3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611560" y="188640"/>
            <a:ext cx="7974632" cy="21544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 smtClean="0">
                <a:latin typeface="Comic Sans MS" pitchFamily="66" charset="0"/>
              </a:rPr>
              <a:t>Дата образования Белгородской области: </a:t>
            </a:r>
          </a:p>
          <a:p>
            <a:pPr algn="ctr"/>
            <a:r>
              <a:rPr lang="ru-RU" sz="2200" b="1" dirty="0" smtClean="0">
                <a:latin typeface="Comic Sans MS" pitchFamily="66" charset="0"/>
              </a:rPr>
              <a:t>6 января 1954 года</a:t>
            </a:r>
          </a:p>
          <a:p>
            <a:pPr algn="ctr"/>
            <a:r>
              <a:rPr lang="ru-RU" sz="2200" b="1" dirty="0" smtClean="0">
                <a:latin typeface="Comic Sans MS" pitchFamily="66" charset="0"/>
              </a:rPr>
              <a:t>Площадь: 27,1 тыс. км. кв.</a:t>
            </a:r>
          </a:p>
          <a:p>
            <a:pPr algn="ctr"/>
            <a:r>
              <a:rPr lang="ru-RU" sz="2200" b="1" dirty="0" smtClean="0">
                <a:latin typeface="Comic Sans MS" pitchFamily="66" charset="0"/>
              </a:rPr>
              <a:t>Общая площадь пашни: 1,6 млн. га</a:t>
            </a:r>
          </a:p>
          <a:p>
            <a:pPr algn="ctr"/>
            <a:r>
              <a:rPr lang="ru-RU" sz="2200" b="1" dirty="0" smtClean="0">
                <a:latin typeface="Comic Sans MS" pitchFamily="66" charset="0"/>
              </a:rPr>
              <a:t>Областной центр: г. Белгород</a:t>
            </a:r>
          </a:p>
          <a:p>
            <a:pPr algn="ctr"/>
            <a:r>
              <a:rPr lang="ru-RU" sz="2200" b="1" dirty="0" smtClean="0">
                <a:latin typeface="Comic Sans MS" pitchFamily="66" charset="0"/>
              </a:rPr>
              <a:t>Население области: 1532,5 тыс. человек.</a:t>
            </a:r>
            <a:r>
              <a:rPr lang="ru-RU" sz="2400" b="1" dirty="0" smtClean="0">
                <a:latin typeface="Comic Sans MS" pitchFamily="66" charset="0"/>
              </a:rPr>
              <a:t> </a:t>
            </a:r>
          </a:p>
        </p:txBody>
      </p:sp>
      <p:sp>
        <p:nvSpPr>
          <p:cNvPr id="23554" name="AutoShape 2" descr="https://arhivurokov.ru/kopilka/up/html/2017/01/09/k_5873b8df86f02/img_user_file_5873b8e009b28_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pic>
        <p:nvPicPr>
          <p:cNvPr id="23555" name="Picture 3" descr="C:\Documents and Settings\sorokina_an\Рабочий стол\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95936" y="2564904"/>
            <a:ext cx="3672408" cy="275430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611560" y="5517232"/>
            <a:ext cx="792088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 smtClean="0">
                <a:latin typeface="Comic Sans MS" pitchFamily="66" charset="0"/>
              </a:rPr>
              <a:t>Располагая 1,1% населения страны, Белгородская область производит 4,8 % от общероссийского объема продукции сельского хозяйства</a:t>
            </a:r>
          </a:p>
        </p:txBody>
      </p:sp>
      <p:pic>
        <p:nvPicPr>
          <p:cNvPr id="23557" name="Picture 5" descr="http://fabrikasuvenir.ru.opt-images.1c-bitrix-cdn.ru/upload/iblock/6e8/6e899be259d411817a4616dd977a7272.jpg?15109929646090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03648" y="2564904"/>
            <a:ext cx="2726344" cy="273604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AutoShape 2" descr="https://i.mycdn.me/image?id=880034916842&amp;t=37&amp;plc=WEB&amp;tkn=*tXoyrs_YDltGk4A-IC1d2wsoa8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pic>
        <p:nvPicPr>
          <p:cNvPr id="76803" name="Picture 3" descr="C:\Documents and Settings\sorokina_an\Рабочий стол\imag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969622"/>
            <a:ext cx="3384376" cy="253828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6804" name="Picture 4" descr="C:\Documents and Settings\sorokina_an\Рабочий стол\imag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3915054"/>
            <a:ext cx="3480387" cy="261029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6805" name="Picture 5" descr="C:\Documents and Settings\sorokina_an\Рабочий стол\IMG_194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5976" y="980728"/>
            <a:ext cx="3816425" cy="254428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0" y="116632"/>
            <a:ext cx="9144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 smtClean="0">
                <a:latin typeface="Comic Sans MS" pitchFamily="66" charset="0"/>
              </a:rPr>
              <a:t>На Соборной площади отметили </a:t>
            </a:r>
          </a:p>
          <a:p>
            <a:pPr algn="ctr"/>
            <a:r>
              <a:rPr lang="ru-RU" sz="2200" b="1" dirty="0" smtClean="0">
                <a:latin typeface="Comic Sans MS" pitchFamily="66" charset="0"/>
              </a:rPr>
              <a:t>65-летие Белгородской области </a:t>
            </a:r>
          </a:p>
        </p:txBody>
      </p:sp>
      <p:pic>
        <p:nvPicPr>
          <p:cNvPr id="76806" name="Picture 6" descr="C:\Documents and Settings\sorokina_an\Рабочий стол\IMG_193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27984" y="3933056"/>
            <a:ext cx="3780419" cy="25202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88640"/>
            <a:ext cx="9144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 smtClean="0">
                <a:latin typeface="Comic Sans MS" pitchFamily="66" charset="0"/>
              </a:rPr>
              <a:t>Фотовыставка «Белгород в исторической ретроспективе», посвященная 65-летию образования Белгородской области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0" y="3933056"/>
            <a:ext cx="9144000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 smtClean="0">
                <a:latin typeface="Comic Sans MS" pitchFamily="66" charset="0"/>
              </a:rPr>
              <a:t>Накануне юбилейной даты в фотогалерее им. В.А. Собровина прошла фотовыставка «Белгород в исторической ретроспективе». Данная экспозиция предлагает вспомнить замечательные события в истории города. Каждый момент, запечатленный на фотографиях как стоп-кадр фильма, рассказывающего о жизни города и горожан. Рабочие будни, грандиозные события и случайные кадры – вся эта пёстрая палитра складывается в причудливую мозаику повседневности</a:t>
            </a:r>
          </a:p>
        </p:txBody>
      </p:sp>
      <p:pic>
        <p:nvPicPr>
          <p:cNvPr id="74754" name="Picture 2" descr="http://bf-gallery.ru/wp-content/uploads/2018/12/KOTEL-%D0%AD%D0%BD%D0%B5%D1%80%D0%B3%D0%BE%D0%BC%D0%B0%D1%88%D0%B0-%D0%90.%D0%98.-%D0%9B%D1%83%D0%BA%D1%8C%D1%8F%D0%BD%D0%BE%D0%B2-879x6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6016" y="1052736"/>
            <a:ext cx="4114177" cy="280831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4756" name="Picture 4" descr="http://bf-gallery.ru/wp-content/uploads/2018/12/1img057-896x6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052736"/>
            <a:ext cx="4193746" cy="280831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16632"/>
            <a:ext cx="9144000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800" b="1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</a:rPr>
              <a:t>Проект «65 добрых дел» в Белгородской области</a:t>
            </a:r>
          </a:p>
        </p:txBody>
      </p:sp>
      <p:pic>
        <p:nvPicPr>
          <p:cNvPr id="52226" name="Picture 2" descr="http://mdou47.beluo31.ru/wp-content/uploads/2018/10/0_9d1b2_cb094c02_xx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2204864"/>
            <a:ext cx="6858000" cy="383857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355976" y="188640"/>
            <a:ext cx="4644008" cy="65248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 smtClean="0">
                <a:latin typeface="Comic Sans MS" pitchFamily="66" charset="0"/>
              </a:rPr>
              <a:t>В регионе стартовал новый проект «65 добрых дел». Он приурочен к 65-летию со дня образования Белгородчины. Данный проект был предложен Губернатором Евгением Савченко, который он озвучил во время церемонии инаугурации осенью 2017 года: «В каждом сельском, районном и городском муниципальном образовании и области в целом предлагается реализовать 65 проектов добрых дел. Перечень всех их и имена их исполнителей войдут в книги летописи Белгородской области за 2018-2019 годы</a:t>
            </a:r>
          </a:p>
        </p:txBody>
      </p:sp>
      <p:sp>
        <p:nvSpPr>
          <p:cNvPr id="57346" name="AutoShape 2" descr="https://%D0%BE%D0%B1%D1%80%D0%B0%D0%B7%D0%BE%D0%B2%D0%B0%D0%BD%D0%B8%D0%B531.%D1%80%D1%84/assets/content/Images_/179850-p.jpg"/>
          <p:cNvSpPr>
            <a:spLocks noChangeAspect="1" noChangeArrowheads="1"/>
          </p:cNvSpPr>
          <p:nvPr/>
        </p:nvSpPr>
        <p:spPr bwMode="auto">
          <a:xfrm>
            <a:off x="155575" y="-2743200"/>
            <a:ext cx="5715000" cy="57150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pic>
        <p:nvPicPr>
          <p:cNvPr id="57347" name="Picture 3" descr="C:\Documents and Settings\sorokina_an\Рабочий стол\179850-p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3789040"/>
            <a:ext cx="4176464" cy="278430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Picture 2" descr="https://image.jimcdn.com/app/cms/image/transf/dimension=290x10000:format=jpg/path/s8c35ec27db5638b3/image/ifdec01b02fdc2bb2/version/1528526346/imag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260648"/>
            <a:ext cx="3096344" cy="309634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427984" y="404664"/>
            <a:ext cx="4572000" cy="618630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200" b="1" dirty="0" smtClean="0">
                <a:latin typeface="Comic Sans MS" pitchFamily="66" charset="0"/>
              </a:rPr>
              <a:t>Проект «65 добрых дел» подразумевает проведение на всей территории региона комплекса мероприятий, направленных на улучшение качества жизни населения. Это обустройство уютных дворов, создание пешеходных зон, ликвидация несанкционированных свалок, благоустройство и очистка родников и водоемов, помощь пожилым людям, экологические субботники, добровольческие акции, праздники и фестивали, различные социальные проекты и многое другое</a:t>
            </a:r>
          </a:p>
        </p:txBody>
      </p:sp>
      <p:pic>
        <p:nvPicPr>
          <p:cNvPr id="59394" name="Picture 2" descr="http://www.arhcity.ru/data/2/IMG_3470_x_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548680"/>
            <a:ext cx="4263237" cy="283505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9396" name="Picture 4" descr="http://sad70.info/upload/resize_cache/iblock/559/848_477_2/55989be5e0e56caf0932b630a0126db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3789040"/>
            <a:ext cx="4288478" cy="241227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AutoShape 2" descr="https://belapk.ru/media/uploads/65_%D0%B4%D0%BE%D0%B1%D1%80%D1%8B%D1%85_%D0%B4%D0%B5%D0%BB_-_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pic>
        <p:nvPicPr>
          <p:cNvPr id="58371" name="Picture 3" descr="C:\Documents and Settings\sorokina_an\Рабочий стол\65_добрых_дел_-_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404664"/>
            <a:ext cx="4110231" cy="280831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4427984" y="476672"/>
            <a:ext cx="4572000" cy="584775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200" b="1" dirty="0" smtClean="0">
                <a:latin typeface="Comic Sans MS" pitchFamily="66" charset="0"/>
              </a:rPr>
              <a:t>В соответствии с поручением Губернатора области в рамках Программы «500 парков Белогорья» и проекта «65 добрых дел», приуроченного к 65-летию со дня образования Белгородской области, департамент АПК и воспроизводства окружающей среды реализует проект по закладке и обустройству парков на территории региона с привлечением общественности: «Создание и обустройство 65 парков на территории 22 муниципальных районов и городских округов»</a:t>
            </a:r>
          </a:p>
        </p:txBody>
      </p:sp>
      <p:pic>
        <p:nvPicPr>
          <p:cNvPr id="58373" name="Picture 5" descr="http://centr-korocha.ru/uploads/image/IMG_4119_%281%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3538700"/>
            <a:ext cx="4176464" cy="308340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188640"/>
            <a:ext cx="91440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 smtClean="0">
                <a:latin typeface="Comic Sans MS" pitchFamily="66" charset="0"/>
              </a:rPr>
              <a:t>В рамках проекта «65 добрых дел» </a:t>
            </a:r>
          </a:p>
        </p:txBody>
      </p:sp>
      <p:pic>
        <p:nvPicPr>
          <p:cNvPr id="69638" name="Picture 6" descr="http://alekseevkasdk.ru/uploads/image/SAM_997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836712"/>
            <a:ext cx="7272611" cy="51845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0" y="6165304"/>
            <a:ext cx="91440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 smtClean="0">
                <a:latin typeface="Comic Sans MS" pitchFamily="66" charset="0"/>
              </a:rPr>
              <a:t>«Сиреневая аллея новорожденных»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3284984"/>
            <a:ext cx="9036496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 smtClean="0">
                <a:latin typeface="Comic Sans MS" pitchFamily="66" charset="0"/>
              </a:rPr>
              <a:t>Основной идеей создания «Сиреневой аллеи новорожденных» является воспитание нового поколения алексеевцев в максимальном уважении и любви к природе, к родному селу, к своей стране.  В больших и малых населенных пунктах парки – это оазисы культурного досуга всех категорий граждан, проживающих на этой территории, места семейного отдыха. При этом социальная значимость каждой вновь созданной парковой зоны, в рамках проекта по закладке парков,  возрастает в связи с тем, что к ее созданию привлекаются жители населения: общественность и молодежь</a:t>
            </a: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71682" name="Picture 2" descr="http://alekseevkasdk.ru/uploads/image/SAM_99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19" y="458794"/>
            <a:ext cx="2385983" cy="268217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1684" name="Picture 4" descr="http://alekseevkasdk.ru/uploads/image/SAM_998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0072" y="476672"/>
            <a:ext cx="3554426" cy="266429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1686" name="Picture 6" descr="http://alekseevkasdk.ru/uploads/image/SAM_993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71800" y="476672"/>
            <a:ext cx="2304256" cy="266058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5085184"/>
            <a:ext cx="9144000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 smtClean="0">
                <a:latin typeface="Comic Sans MS" pitchFamily="66" charset="0"/>
              </a:rPr>
              <a:t>В рамках проекта «65 добрых дел» дети детского сада группы «Подсолнушки» провели акцию «Осенний букет прохожим». Данная акция была проведена для того, чтобы сплотить взрослых и детей в желании беречь и любить окружающую природу</a:t>
            </a:r>
          </a:p>
        </p:txBody>
      </p:sp>
      <p:pic>
        <p:nvPicPr>
          <p:cNvPr id="72706" name="Picture 2" descr="https://image.jimcdn.com/app/cms/image/transf/dimension=306x1024:format=jpg/path/s8c35ec27db5638b3/image/i708ce157b16c325f/version/1539581656/image.jpg"/>
          <p:cNvPicPr>
            <a:picLocks noChangeAspect="1" noChangeArrowheads="1"/>
          </p:cNvPicPr>
          <p:nvPr/>
        </p:nvPicPr>
        <p:blipFill>
          <a:blip r:embed="rId2" cstate="print"/>
          <a:srcRect l="1667" t="1667" r="51667" b="51666"/>
          <a:stretch>
            <a:fillRect/>
          </a:stretch>
        </p:blipFill>
        <p:spPr bwMode="auto">
          <a:xfrm>
            <a:off x="755576" y="692696"/>
            <a:ext cx="2088232" cy="208823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2708" name="Picture 4" descr="https://image.jimcdn.com/app/cms/image/transf/dimension=306x1024:format=jpg/path/s8c35ec27db5638b3/image/i708ce157b16c325f/version/1539581656/image.jpg"/>
          <p:cNvPicPr>
            <a:picLocks noChangeAspect="1" noChangeArrowheads="1"/>
          </p:cNvPicPr>
          <p:nvPr/>
        </p:nvPicPr>
        <p:blipFill>
          <a:blip r:embed="rId2" cstate="print"/>
          <a:srcRect l="50923" t="1455" r="2519" b="50532"/>
          <a:stretch>
            <a:fillRect/>
          </a:stretch>
        </p:blipFill>
        <p:spPr bwMode="auto">
          <a:xfrm>
            <a:off x="4427984" y="692696"/>
            <a:ext cx="2024952" cy="208823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2710" name="Picture 6" descr="https://image.jimcdn.com/app/cms/image/transf/dimension=306x1024:format=jpg/path/s8c35ec27db5638b3/image/i708ce157b16c325f/version/1539581656/image.jpg"/>
          <p:cNvPicPr>
            <a:picLocks noChangeAspect="1" noChangeArrowheads="1"/>
          </p:cNvPicPr>
          <p:nvPr/>
        </p:nvPicPr>
        <p:blipFill>
          <a:blip r:embed="rId2" cstate="print"/>
          <a:srcRect l="1471" t="51470" r="51471" b="1471"/>
          <a:stretch>
            <a:fillRect/>
          </a:stretch>
        </p:blipFill>
        <p:spPr bwMode="auto">
          <a:xfrm>
            <a:off x="2627784" y="2924944"/>
            <a:ext cx="2088232" cy="208823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2712" name="Picture 8" descr="https://image.jimcdn.com/app/cms/image/transf/dimension=306x1024:format=jpg/path/s8c35ec27db5638b3/image/i708ce157b16c325f/version/1539581656/image.jpg"/>
          <p:cNvPicPr>
            <a:picLocks noChangeAspect="1" noChangeArrowheads="1"/>
          </p:cNvPicPr>
          <p:nvPr/>
        </p:nvPicPr>
        <p:blipFill>
          <a:blip r:embed="rId2" cstate="print"/>
          <a:srcRect l="50820" t="50820" r="4918" b="3279"/>
          <a:stretch>
            <a:fillRect/>
          </a:stretch>
        </p:blipFill>
        <p:spPr bwMode="auto">
          <a:xfrm>
            <a:off x="6084168" y="2852936"/>
            <a:ext cx="2013652" cy="208823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0" y="116632"/>
            <a:ext cx="91440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 smtClean="0">
                <a:latin typeface="Comic Sans MS" pitchFamily="66" charset="0"/>
              </a:rPr>
              <a:t>В рамках проекта «65 добрых дел» 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 descr="https://image.jimcdn.com/app/cms/image/transf/dimension=298x1024:format=jpg/path/s8c35ec27db5638b3/image/ie16968ef167cf26f/version/1542866433/imag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99792" y="692696"/>
            <a:ext cx="3168352" cy="316835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0" y="3933056"/>
            <a:ext cx="9144000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 smtClean="0">
                <a:latin typeface="Comic Sans MS" pitchFamily="66" charset="0"/>
              </a:rPr>
              <a:t>В детском саду в честь Дня пожилых людей для всех бабушек и дедушек, состоялась акция «Старость нужно уважать», ведь именно в детском саду закладывается начало всему прекрасному, и, в том числе, любовь и уважение к старшему поколению. С детства человек впитывает от старшего поколения народные традиции и мудрость, основы культуры и родной речи. Мы никогда не забудем того, что сделано руками людей старшего поколения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0" y="116632"/>
            <a:ext cx="91440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 smtClean="0">
                <a:latin typeface="Comic Sans MS" pitchFamily="66" charset="0"/>
              </a:rPr>
              <a:t>В рамках проекта «65 добрых дел» 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932040" y="1988840"/>
            <a:ext cx="3995936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 smtClean="0">
                <a:latin typeface="Comic Sans MS" pitchFamily="66" charset="0"/>
              </a:rPr>
              <a:t>В 1954 году  город стал административным центром Белгородской области. С этих времён начинается бурное развитие города как областного центра. Можно сказать, что город отстроили заново</a:t>
            </a:r>
          </a:p>
        </p:txBody>
      </p:sp>
      <p:sp>
        <p:nvSpPr>
          <p:cNvPr id="63490" name="AutoShape 2" descr="https://img-fotki.yandex.ru/get/5000/22264419.6a/0_5e1f1_478c6f7b_XXL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pic>
        <p:nvPicPr>
          <p:cNvPr id="63491" name="Picture 3" descr="C:\Documents and Settings\sorokina_an\Рабочий стол\0_5e1f1_478c6f7b_XX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60648"/>
            <a:ext cx="4416491" cy="331236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3493" name="AutoShape 5" descr="https://cdn.fishki.net/upload/post/2016/10/11/2102162/0-9c766-b3b9eff7-xxxl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pic>
        <p:nvPicPr>
          <p:cNvPr id="63494" name="Picture 6" descr="C:\Documents and Settings\sorokina_an\Рабочий стол\83175811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3717032"/>
            <a:ext cx="4392487" cy="292811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image.jimcdn.com/app/cms/image/transf/dimension=320x1024:format=jpg/path/s8c35ec27db5638b3/image/ib3bdb96f74971358/version/1538988374/imag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340768"/>
            <a:ext cx="3491880" cy="349188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3635896" y="116632"/>
            <a:ext cx="5508104" cy="68634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 smtClean="0">
                <a:latin typeface="Comic Sans MS" pitchFamily="66" charset="0"/>
              </a:rPr>
              <a:t>Дети детского сада группы «Непоседы» участвовали в проекте «65 добрых дел». Родители и дети группы с удовольствием приняли участие в акции «Посади дерево, сделай добро». Целью данного мероприятия явилось: приобщение детей и их родителей к совместному труду, любви к природе, к своей Родине, озеленению территории детского сада. Когда человек сажает деревья или другие растения, то он соприкасается с землей. Дети, участвующие в посадке растений становятся Созидателями, а не потребителями, Творцами, а не разрушителями. Став взрослыми, дети не будут вырубать леса, убивать животных и отравлять воздух и воду 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932040" y="548680"/>
            <a:ext cx="3995936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 smtClean="0">
                <a:latin typeface="Comic Sans MS" pitchFamily="66" charset="0"/>
              </a:rPr>
              <a:t>В начале 2018 года был запущен проект «65 добрых дел» и в течение всего года его участники благоустраивали территории, проводили благотворительные и экологические акции</a:t>
            </a:r>
          </a:p>
        </p:txBody>
      </p:sp>
      <p:sp>
        <p:nvSpPr>
          <p:cNvPr id="51204" name="AutoShape 4" descr="https://korocha31.ru/media/filer_public/33/42/3342d742-5595-49f2-b8ad-e5f437efd13a/alleia_roz3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pic>
        <p:nvPicPr>
          <p:cNvPr id="51205" name="Picture 5" descr="C:\Documents and Settings\sorokina_an\Рабочий стол\alleia_roz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476672"/>
            <a:ext cx="4103411" cy="273630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1209" name="Picture 9" descr="http://beldmsch1.ru/uploads/image/DSC_004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3717032"/>
            <a:ext cx="4120552" cy="273630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1213" name="Picture 13" descr="http://itd1.mycdn.me/image?id=866765928829&amp;t=20&amp;plc=WEB&amp;tkn=*ZUIhmyLP5iqUZWdXCoiehmhUDLQ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3717032"/>
            <a:ext cx="4104456" cy="273764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211960" y="1196752"/>
            <a:ext cx="4801248" cy="44935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 smtClean="0">
                <a:latin typeface="Comic Sans MS" pitchFamily="66" charset="0"/>
              </a:rPr>
              <a:t>В отличие от людей земля не стареет, не умирает. От века к веку стараниями людей она молодеет, хорошеет, становится все более удобной и комфортной для жизни. Нам не дано предвидеть, какой будет область через много лет. Это будет прекрасная земля прекрасных людей. Пока жива Россия будет жить Белгородчина. </a:t>
            </a:r>
          </a:p>
          <a:p>
            <a:pPr algn="ctr"/>
            <a:r>
              <a:rPr lang="ru-RU" sz="2200" b="1" dirty="0" smtClean="0">
                <a:latin typeface="Comic Sans MS" pitchFamily="66" charset="0"/>
              </a:rPr>
              <a:t>А Россия — бессмертна!</a:t>
            </a:r>
          </a:p>
        </p:txBody>
      </p:sp>
      <p:pic>
        <p:nvPicPr>
          <p:cNvPr id="1026" name="Picture 2" descr="http://img-e.photosight.ru/eb8/5956339_xlarg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548680"/>
            <a:ext cx="4105920" cy="273630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028" name="AutoShape 4" descr="https://img-fotki.yandex.ru/get/370413/133441928.65/0_1857db_c3c77b28_ori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pic>
        <p:nvPicPr>
          <p:cNvPr id="1029" name="Picture 5" descr="C:\Documents and Settings\sorokina_an\Рабочий стол\0_1857db_c3c77b28_ori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3573016"/>
            <a:ext cx="4096455" cy="295232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404664"/>
            <a:ext cx="9144000" cy="63401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800" b="1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</a:rPr>
              <a:t>Наш Белый город,  ты - цветок из камня,</a:t>
            </a:r>
          </a:p>
          <a:p>
            <a:pPr algn="ctr"/>
            <a:r>
              <a:rPr lang="ru-RU" sz="5800" b="1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</a:rPr>
              <a:t>И нет прекрасней места на земле.</a:t>
            </a:r>
          </a:p>
          <a:p>
            <a:pPr algn="ctr"/>
            <a:r>
              <a:rPr lang="ru-RU" sz="5800" b="1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</a:rPr>
              <a:t>Куда б ни занесла судьба нас,</a:t>
            </a:r>
          </a:p>
          <a:p>
            <a:pPr algn="ctr"/>
            <a:r>
              <a:rPr lang="ru-RU" sz="5800" b="1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</a:rPr>
              <a:t>Всегда мы возвращаемся к тебе</a:t>
            </a:r>
          </a:p>
          <a:p>
            <a:pPr algn="ctr"/>
            <a:endParaRPr lang="ru-RU" sz="400" b="1" dirty="0" smtClean="0">
              <a:solidFill>
                <a:schemeClr val="tx2">
                  <a:lumMod val="75000"/>
                </a:schemeClr>
              </a:solidFill>
              <a:latin typeface="Monotype Corsiva" pitchFamily="66" charset="0"/>
            </a:endParaRPr>
          </a:p>
          <a:p>
            <a:pPr algn="ctr"/>
            <a:endParaRPr lang="ru-RU" sz="400" b="1" dirty="0" smtClean="0">
              <a:solidFill>
                <a:schemeClr val="tx2">
                  <a:lumMod val="75000"/>
                </a:schemeClr>
              </a:solidFill>
              <a:latin typeface="Monotype Corsiva" pitchFamily="66" charset="0"/>
            </a:endParaRPr>
          </a:p>
          <a:p>
            <a:pPr algn="ctr"/>
            <a:endParaRPr lang="ru-RU" sz="400" b="1" dirty="0" smtClean="0">
              <a:solidFill>
                <a:schemeClr val="tx2">
                  <a:lumMod val="75000"/>
                </a:schemeClr>
              </a:solidFill>
              <a:latin typeface="Monotype Corsiva" pitchFamily="66" charset="0"/>
            </a:endParaRPr>
          </a:p>
          <a:p>
            <a:pPr algn="r"/>
            <a:r>
              <a:rPr lang="ru-RU" sz="4400" b="1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</a:rPr>
              <a:t>Л. Черноусова 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Documents and Settings\sorokina_an\Рабочий стол\45-hinh-nen-powerpoint-dep-ve-lich-su-khong-the-bo-qua-10.jpg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5">
                <a:lumMod val="75000"/>
                <a:tint val="45000"/>
                <a:satMod val="400000"/>
              </a:schemeClr>
            </a:duotone>
            <a:lum bright="3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0" y="332656"/>
            <a:ext cx="91440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 smtClean="0">
                <a:latin typeface="Comic Sans MS" pitchFamily="66" charset="0"/>
              </a:rPr>
              <a:t>Белгородская область</a:t>
            </a:r>
          </a:p>
        </p:txBody>
      </p:sp>
      <p:pic>
        <p:nvPicPr>
          <p:cNvPr id="58374" name="Picture 6" descr="Картинки по запросу карта белгородской области фото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10101"/>
              </a:clrFrom>
              <a:clrTo>
                <a:srgbClr val="010101">
                  <a:alpha val="0"/>
                </a:srgbClr>
              </a:clrTo>
            </a:clrChange>
            <a:lum bright="-10000" contrast="10000"/>
          </a:blip>
          <a:srcRect/>
          <a:stretch>
            <a:fillRect/>
          </a:stretch>
        </p:blipFill>
        <p:spPr bwMode="auto">
          <a:xfrm>
            <a:off x="648658" y="980728"/>
            <a:ext cx="8315830" cy="532859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427984" y="188640"/>
            <a:ext cx="4572000" cy="65248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200" b="1" dirty="0" smtClean="0">
                <a:latin typeface="Comic Sans MS" pitchFamily="66" charset="0"/>
              </a:rPr>
              <a:t>Белгород – это южный российский город, большая часть которого находится на правом берегу Северского Донца, реки, являющейся притоком Дона. От Москвы Белгород отделяют почти семьсот километров, от российско-украинской границы – лишь около сорока километров. Белгородская область является пограничной с Украиной, поэтому украинцы – вторая по численности национальность после русских. Всего же в Белгороде живут представители почти ста национальностей</a:t>
            </a:r>
          </a:p>
        </p:txBody>
      </p:sp>
      <p:pic>
        <p:nvPicPr>
          <p:cNvPr id="22529" name="Picture 1" descr="C:\Documents and Settings\sorokina_an\Рабочий стол\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260648"/>
            <a:ext cx="3456384" cy="345638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2531" name="AutoShape 3" descr="https://kazanreporter.ru/uploads/news/ee4ddd2ac701e6427d4709b9a8bc9d33be9eb16c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pic>
        <p:nvPicPr>
          <p:cNvPr id="22532" name="Picture 4" descr="C:\Documents and Settings\sorokina_an\Рабочий стол\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4005064"/>
            <a:ext cx="4026160" cy="268242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sorokina_an\Рабочий стол\Алена\3.jpg"/>
          <p:cNvPicPr>
            <a:picLocks noChangeAspect="1" noChangeArrowheads="1"/>
          </p:cNvPicPr>
          <p:nvPr/>
        </p:nvPicPr>
        <p:blipFill>
          <a:blip r:embed="rId2" cstate="print"/>
          <a:srcRect l="1884" b="2561"/>
          <a:stretch>
            <a:fillRect/>
          </a:stretch>
        </p:blipFill>
        <p:spPr bwMode="auto">
          <a:xfrm>
            <a:off x="5148064" y="1628800"/>
            <a:ext cx="3534887" cy="488598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179512" y="116632"/>
            <a:ext cx="8784976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200" b="1" dirty="0" smtClean="0">
                <a:latin typeface="Comic Sans MS" pitchFamily="66" charset="0"/>
              </a:rPr>
              <a:t>Т3(2) Мой край: книга для чтения по истории и природе </a:t>
            </a:r>
            <a:br>
              <a:rPr lang="ru-RU" sz="2200" b="1" dirty="0" smtClean="0">
                <a:latin typeface="Comic Sans MS" pitchFamily="66" charset="0"/>
              </a:rPr>
            </a:br>
            <a:r>
              <a:rPr lang="ru-RU" sz="2200" b="1" dirty="0" smtClean="0">
                <a:latin typeface="Comic Sans MS" pitchFamily="66" charset="0"/>
              </a:rPr>
              <a:t>М74 Белгородской области для учащихся четвертых класссов/ сост.: Н.Г. Овчарова, Б.И. Осыков. - Воронеж: Центр.-Чернозем. кн. изд-во, 1977. - 78 с.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51520" y="1988840"/>
            <a:ext cx="4572000" cy="4154984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sz="2200" b="1" dirty="0" smtClean="0">
                <a:latin typeface="Comic Sans MS" pitchFamily="66" charset="0"/>
              </a:rPr>
              <a:t>Книга представленная вашему вниманию рассказывает о белгородской земле, о местах в которых мы с вами живем, об их истории, природе, о людях, которые защищали Советскую власть от врагов, о тех, кто в недавнем прошлом самоотверженно трудился на заводах, стройках и полях, чтобы сделать наш город процветающим  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1383</TotalTime>
  <Words>2391</Words>
  <Application>Microsoft Office PowerPoint</Application>
  <PresentationFormat>Экран (4:3)</PresentationFormat>
  <Paragraphs>144</Paragraphs>
  <Slides>63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63</vt:i4>
      </vt:variant>
    </vt:vector>
  </HeadingPairs>
  <TitlesOfParts>
    <vt:vector size="64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Слайд 57</vt:lpstr>
      <vt:lpstr>Слайд 58</vt:lpstr>
      <vt:lpstr>Слайд 59</vt:lpstr>
      <vt:lpstr>Слайд 60</vt:lpstr>
      <vt:lpstr>Слайд 61</vt:lpstr>
      <vt:lpstr>Слайд 62</vt:lpstr>
      <vt:lpstr>Слайд 63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cp:lastModifiedBy>krisanova_tn</cp:lastModifiedBy>
  <cp:revision>125</cp:revision>
  <dcterms:modified xsi:type="dcterms:W3CDTF">2019-01-21T06:21:52Z</dcterms:modified>
</cp:coreProperties>
</file>